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4.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5.xml" ContentType="application/vnd.openxmlformats-officedocument.themeOverrid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7.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3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3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4.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5.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6.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41.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42.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634" r:id="rId3"/>
    <p:sldId id="696" r:id="rId4"/>
    <p:sldId id="712" r:id="rId5"/>
    <p:sldId id="740" r:id="rId6"/>
    <p:sldId id="763" r:id="rId7"/>
    <p:sldId id="739" r:id="rId8"/>
    <p:sldId id="765" r:id="rId9"/>
    <p:sldId id="766" r:id="rId10"/>
    <p:sldId id="768" r:id="rId11"/>
    <p:sldId id="769" r:id="rId12"/>
    <p:sldId id="770" r:id="rId13"/>
    <p:sldId id="699" r:id="rId14"/>
    <p:sldId id="771" r:id="rId15"/>
    <p:sldId id="701" r:id="rId16"/>
    <p:sldId id="772" r:id="rId17"/>
    <p:sldId id="773" r:id="rId18"/>
    <p:sldId id="788" r:id="rId19"/>
    <p:sldId id="786" r:id="rId20"/>
    <p:sldId id="789" r:id="rId21"/>
    <p:sldId id="744" r:id="rId22"/>
    <p:sldId id="703" r:id="rId23"/>
    <p:sldId id="774" r:id="rId24"/>
    <p:sldId id="790" r:id="rId25"/>
    <p:sldId id="705" r:id="rId26"/>
    <p:sldId id="754" r:id="rId27"/>
    <p:sldId id="755" r:id="rId28"/>
    <p:sldId id="785" r:id="rId29"/>
    <p:sldId id="757" r:id="rId30"/>
    <p:sldId id="758" r:id="rId31"/>
    <p:sldId id="704" r:id="rId32"/>
    <p:sldId id="791" r:id="rId33"/>
    <p:sldId id="750" r:id="rId34"/>
    <p:sldId id="782" r:id="rId35"/>
    <p:sldId id="783" r:id="rId36"/>
    <p:sldId id="784" r:id="rId37"/>
    <p:sldId id="732" r:id="rId38"/>
    <p:sldId id="735" r:id="rId39"/>
    <p:sldId id="775" r:id="rId40"/>
    <p:sldId id="761" r:id="rId41"/>
    <p:sldId id="760" r:id="rId42"/>
    <p:sldId id="762" r:id="rId43"/>
    <p:sldId id="779" r:id="rId44"/>
    <p:sldId id="781" r:id="rId45"/>
    <p:sldId id="776" r:id="rId46"/>
    <p:sldId id="777" r:id="rId47"/>
    <p:sldId id="637"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9795"/>
    <a:srgbClr val="58ACAA"/>
    <a:srgbClr val="CD699B"/>
    <a:srgbClr val="C34986"/>
    <a:srgbClr val="993366"/>
    <a:srgbClr val="006600"/>
    <a:srgbClr val="0070C0"/>
    <a:srgbClr val="79BDAD"/>
    <a:srgbClr val="F2A744"/>
    <a:srgbClr val="A78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2D7CE9-9EA7-4A06-A4E1-9F9C8679E2C3}" v="38" dt="2026-06-30T06:04:14.8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86441" autoAdjust="0"/>
  </p:normalViewPr>
  <p:slideViewPr>
    <p:cSldViewPr snapToGrid="0">
      <p:cViewPr varScale="1">
        <p:scale>
          <a:sx n="92" d="100"/>
          <a:sy n="92" d="100"/>
        </p:scale>
        <p:origin x="130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écile BAZIN" userId="361faf93-dd42-4111-99de-d89f336f711d" providerId="ADAL" clId="{7DAD611B-E116-4D52-8482-345698759857}"/>
    <pc:docChg chg="undo custSel delSld modSld">
      <pc:chgData name="Cécile BAZIN" userId="361faf93-dd42-4111-99de-d89f336f711d" providerId="ADAL" clId="{7DAD611B-E116-4D52-8482-345698759857}" dt="2026-06-30T05:48:28.736" v="4490" actId="20577"/>
      <pc:docMkLst>
        <pc:docMk/>
      </pc:docMkLst>
      <pc:sldChg chg="addSp delSp modSp mod modNotes modNotesTx">
        <pc:chgData name="Cécile BAZIN" userId="361faf93-dd42-4111-99de-d89f336f711d" providerId="ADAL" clId="{7DAD611B-E116-4D52-8482-345698759857}" dt="2026-06-25T09:29:04.939" v="4487" actId="20577"/>
        <pc:sldMkLst>
          <pc:docMk/>
          <pc:sldMk cId="391607090" sldId="256"/>
        </pc:sldMkLst>
        <pc:spChg chg="mod">
          <ac:chgData name="Cécile BAZIN" userId="361faf93-dd42-4111-99de-d89f336f711d" providerId="ADAL" clId="{7DAD611B-E116-4D52-8482-345698759857}" dt="2026-06-25T09:29:04.939" v="4487" actId="20577"/>
          <ac:spMkLst>
            <pc:docMk/>
            <pc:sldMk cId="391607090" sldId="256"/>
            <ac:spMk id="3" creationId="{00000000-0000-0000-0000-000000000000}"/>
          </ac:spMkLst>
        </pc:spChg>
        <pc:spChg chg="mod">
          <ac:chgData name="Cécile BAZIN" userId="361faf93-dd42-4111-99de-d89f336f711d" providerId="ADAL" clId="{7DAD611B-E116-4D52-8482-345698759857}" dt="2026-06-22T07:57:02.850" v="369" actId="20577"/>
          <ac:spMkLst>
            <pc:docMk/>
            <pc:sldMk cId="391607090" sldId="256"/>
            <ac:spMk id="5" creationId="{00000000-0000-0000-0000-000000000000}"/>
          </ac:spMkLst>
        </pc:spChg>
      </pc:sldChg>
      <pc:sldChg chg="modSp mod modNotes modNotesTx">
        <pc:chgData name="Cécile BAZIN" userId="361faf93-dd42-4111-99de-d89f336f711d" providerId="ADAL" clId="{7DAD611B-E116-4D52-8482-345698759857}" dt="2026-06-22T15:15:36.485" v="4040" actId="368"/>
        <pc:sldMkLst>
          <pc:docMk/>
          <pc:sldMk cId="2118994798" sldId="634"/>
        </pc:sldMkLst>
        <pc:spChg chg="mod">
          <ac:chgData name="Cécile BAZIN" userId="361faf93-dd42-4111-99de-d89f336f711d" providerId="ADAL" clId="{7DAD611B-E116-4D52-8482-345698759857}" dt="2026-06-22T07:57:40.612" v="387" actId="20577"/>
          <ac:spMkLst>
            <pc:docMk/>
            <pc:sldMk cId="2118994798" sldId="634"/>
            <ac:spMk id="3" creationId="{00000000-0000-0000-0000-000000000000}"/>
          </ac:spMkLst>
        </pc:spChg>
      </pc:sldChg>
      <pc:sldChg chg="modSp mod modNotes modNotesTx">
        <pc:chgData name="Cécile BAZIN" userId="361faf93-dd42-4111-99de-d89f336f711d" providerId="ADAL" clId="{7DAD611B-E116-4D52-8482-345698759857}" dt="2026-06-22T15:15:36.485" v="4042" actId="368"/>
        <pc:sldMkLst>
          <pc:docMk/>
          <pc:sldMk cId="1003703040" sldId="696"/>
        </pc:sldMkLst>
        <pc:spChg chg="mod">
          <ac:chgData name="Cécile BAZIN" userId="361faf93-dd42-4111-99de-d89f336f711d" providerId="ADAL" clId="{7DAD611B-E116-4D52-8482-345698759857}" dt="2026-06-22T07:58:41.751" v="496" actId="207"/>
          <ac:spMkLst>
            <pc:docMk/>
            <pc:sldMk cId="1003703040" sldId="696"/>
            <ac:spMk id="5" creationId="{00000000-0000-0000-0000-000000000000}"/>
          </ac:spMkLst>
        </pc:spChg>
      </pc:sldChg>
      <pc:sldChg chg="modSp mod modNotes">
        <pc:chgData name="Cécile BAZIN" userId="361faf93-dd42-4111-99de-d89f336f711d" providerId="ADAL" clId="{7DAD611B-E116-4D52-8482-345698759857}" dt="2026-06-25T09:02:48.805" v="4453" actId="207"/>
        <pc:sldMkLst>
          <pc:docMk/>
          <pc:sldMk cId="2041889459" sldId="699"/>
        </pc:sldMkLst>
        <pc:spChg chg="mod">
          <ac:chgData name="Cécile BAZIN" userId="361faf93-dd42-4111-99de-d89f336f711d" providerId="ADAL" clId="{7DAD611B-E116-4D52-8482-345698759857}" dt="2026-06-25T09:02:48.805" v="4453" actId="207"/>
          <ac:spMkLst>
            <pc:docMk/>
            <pc:sldMk cId="2041889459" sldId="699"/>
            <ac:spMk id="3" creationId="{00000000-0000-0000-0000-000000000000}"/>
          </ac:spMkLst>
        </pc:spChg>
      </pc:sldChg>
      <pc:sldChg chg="modNotes">
        <pc:chgData name="Cécile BAZIN" userId="361faf93-dd42-4111-99de-d89f336f711d" providerId="ADAL" clId="{7DAD611B-E116-4D52-8482-345698759857}" dt="2026-06-19T14:21:51.580" v="23" actId="368"/>
        <pc:sldMkLst>
          <pc:docMk/>
          <pc:sldMk cId="1814081024" sldId="701"/>
        </pc:sldMkLst>
      </pc:sldChg>
      <pc:sldChg chg="modNotes">
        <pc:chgData name="Cécile BAZIN" userId="361faf93-dd42-4111-99de-d89f336f711d" providerId="ADAL" clId="{7DAD611B-E116-4D52-8482-345698759857}" dt="2026-06-19T14:21:51.611" v="35" actId="368"/>
        <pc:sldMkLst>
          <pc:docMk/>
          <pc:sldMk cId="500597230" sldId="703"/>
        </pc:sldMkLst>
      </pc:sldChg>
      <pc:sldChg chg="addSp modSp mod modNotes modNotesTx">
        <pc:chgData name="Cécile BAZIN" userId="361faf93-dd42-4111-99de-d89f336f711d" providerId="ADAL" clId="{7DAD611B-E116-4D52-8482-345698759857}" dt="2026-06-22T15:15:36.610" v="4084" actId="368"/>
        <pc:sldMkLst>
          <pc:docMk/>
          <pc:sldMk cId="2569600935" sldId="704"/>
        </pc:sldMkLst>
        <pc:spChg chg="add mod">
          <ac:chgData name="Cécile BAZIN" userId="361faf93-dd42-4111-99de-d89f336f711d" providerId="ADAL" clId="{7DAD611B-E116-4D52-8482-345698759857}" dt="2026-06-22T08:46:24.094" v="3420" actId="20577"/>
          <ac:spMkLst>
            <pc:docMk/>
            <pc:sldMk cId="2569600935" sldId="704"/>
            <ac:spMk id="2" creationId="{7348D575-FFF8-414A-3C00-69C3A095F507}"/>
          </ac:spMkLst>
        </pc:spChg>
        <pc:spChg chg="mod">
          <ac:chgData name="Cécile BAZIN" userId="361faf93-dd42-4111-99de-d89f336f711d" providerId="ADAL" clId="{7DAD611B-E116-4D52-8482-345698759857}" dt="2026-06-22T08:57:16.017" v="3546" actId="20577"/>
          <ac:spMkLst>
            <pc:docMk/>
            <pc:sldMk cId="2569600935" sldId="704"/>
            <ac:spMk id="3" creationId="{00000000-0000-0000-0000-000000000000}"/>
          </ac:spMkLst>
        </pc:spChg>
      </pc:sldChg>
      <pc:sldChg chg="modSp mod modNotes modNotesTx">
        <pc:chgData name="Cécile BAZIN" userId="361faf93-dd42-4111-99de-d89f336f711d" providerId="ADAL" clId="{7DAD611B-E116-4D52-8482-345698759857}" dt="2026-06-22T15:15:36.579" v="4072" actId="368"/>
        <pc:sldMkLst>
          <pc:docMk/>
          <pc:sldMk cId="690252969" sldId="705"/>
        </pc:sldMkLst>
        <pc:spChg chg="mod">
          <ac:chgData name="Cécile BAZIN" userId="361faf93-dd42-4111-99de-d89f336f711d" providerId="ADAL" clId="{7DAD611B-E116-4D52-8482-345698759857}" dt="2026-06-22T08:53:55.999" v="3528" actId="108"/>
          <ac:spMkLst>
            <pc:docMk/>
            <pc:sldMk cId="690252969" sldId="705"/>
            <ac:spMk id="3" creationId="{00000000-0000-0000-0000-000000000000}"/>
          </ac:spMkLst>
        </pc:spChg>
      </pc:sldChg>
      <pc:sldChg chg="modSp mod modNotes modNotesTx">
        <pc:chgData name="Cécile BAZIN" userId="361faf93-dd42-4111-99de-d89f336f711d" providerId="ADAL" clId="{7DAD611B-E116-4D52-8482-345698759857}" dt="2026-06-22T15:15:36.496" v="4044" actId="368"/>
        <pc:sldMkLst>
          <pc:docMk/>
          <pc:sldMk cId="791890802" sldId="712"/>
        </pc:sldMkLst>
        <pc:spChg chg="mod">
          <ac:chgData name="Cécile BAZIN" userId="361faf93-dd42-4111-99de-d89f336f711d" providerId="ADAL" clId="{7DAD611B-E116-4D52-8482-345698759857}" dt="2026-06-22T08:01:55.589" v="657"/>
          <ac:spMkLst>
            <pc:docMk/>
            <pc:sldMk cId="791890802" sldId="712"/>
            <ac:spMk id="3" creationId="{00000000-0000-0000-0000-000000000000}"/>
          </ac:spMkLst>
        </pc:spChg>
      </pc:sldChg>
      <pc:sldChg chg="modSp mod modNotes modNotesTx">
        <pc:chgData name="Cécile BAZIN" userId="361faf93-dd42-4111-99de-d89f336f711d" providerId="ADAL" clId="{7DAD611B-E116-4D52-8482-345698759857}" dt="2026-06-22T15:15:36.629" v="4096" actId="368"/>
        <pc:sldMkLst>
          <pc:docMk/>
          <pc:sldMk cId="2380399140" sldId="732"/>
        </pc:sldMkLst>
        <pc:spChg chg="mod">
          <ac:chgData name="Cécile BAZIN" userId="361faf93-dd42-4111-99de-d89f336f711d" providerId="ADAL" clId="{7DAD611B-E116-4D52-8482-345698759857}" dt="2026-06-22T10:13:47.952" v="4019" actId="6549"/>
          <ac:spMkLst>
            <pc:docMk/>
            <pc:sldMk cId="2380399140" sldId="732"/>
            <ac:spMk id="3" creationId="{00000000-0000-0000-0000-000000000000}"/>
          </ac:spMkLst>
        </pc:spChg>
      </pc:sldChg>
      <pc:sldChg chg="modNotes">
        <pc:chgData name="Cécile BAZIN" userId="361faf93-dd42-4111-99de-d89f336f711d" providerId="ADAL" clId="{7DAD611B-E116-4D52-8482-345698759857}" dt="2026-06-19T14:21:51.686" v="63" actId="368"/>
        <pc:sldMkLst>
          <pc:docMk/>
          <pc:sldMk cId="702823045" sldId="735"/>
        </pc:sldMkLst>
      </pc:sldChg>
      <pc:sldChg chg="modSp mod modNotes modNotesTx">
        <pc:chgData name="Cécile BAZIN" userId="361faf93-dd42-4111-99de-d89f336f711d" providerId="ADAL" clId="{7DAD611B-E116-4D52-8482-345698759857}" dt="2026-06-22T15:15:36.508" v="4048" actId="368"/>
        <pc:sldMkLst>
          <pc:docMk/>
          <pc:sldMk cId="1892986972" sldId="739"/>
        </pc:sldMkLst>
        <pc:spChg chg="mod">
          <ac:chgData name="Cécile BAZIN" userId="361faf93-dd42-4111-99de-d89f336f711d" providerId="ADAL" clId="{7DAD611B-E116-4D52-8482-345698759857}" dt="2026-06-22T08:01:49.944" v="656" actId="20577"/>
          <ac:spMkLst>
            <pc:docMk/>
            <pc:sldMk cId="1892986972" sldId="739"/>
            <ac:spMk id="3" creationId="{00000000-0000-0000-0000-000000000000}"/>
          </ac:spMkLst>
        </pc:spChg>
      </pc:sldChg>
      <pc:sldChg chg="modSp modNotes modNotesTx">
        <pc:chgData name="Cécile BAZIN" userId="361faf93-dd42-4111-99de-d89f336f711d" providerId="ADAL" clId="{7DAD611B-E116-4D52-8482-345698759857}" dt="2026-06-22T15:15:36.500" v="4046" actId="368"/>
        <pc:sldMkLst>
          <pc:docMk/>
          <pc:sldMk cId="146862110" sldId="740"/>
        </pc:sldMkLst>
        <pc:graphicFrameChg chg="mod">
          <ac:chgData name="Cécile BAZIN" userId="361faf93-dd42-4111-99de-d89f336f711d" providerId="ADAL" clId="{7DAD611B-E116-4D52-8482-345698759857}" dt="2026-06-19T14:22:40.921" v="77" actId="208"/>
          <ac:graphicFrameMkLst>
            <pc:docMk/>
            <pc:sldMk cId="146862110" sldId="740"/>
            <ac:graphicFrameMk id="9" creationId="{00000000-0000-0000-0000-000000000000}"/>
          </ac:graphicFrameMkLst>
        </pc:graphicFrameChg>
      </pc:sldChg>
      <pc:sldChg chg="delSp modSp mod modNotes modNotesTx">
        <pc:chgData name="Cécile BAZIN" userId="361faf93-dd42-4111-99de-d89f336f711d" providerId="ADAL" clId="{7DAD611B-E116-4D52-8482-345698759857}" dt="2026-06-22T15:15:36.563" v="4068" actId="368"/>
        <pc:sldMkLst>
          <pc:docMk/>
          <pc:sldMk cId="1293153073" sldId="744"/>
        </pc:sldMkLst>
      </pc:sldChg>
      <pc:sldChg chg="modSp mod modNotes modNotesTx">
        <pc:chgData name="Cécile BAZIN" userId="361faf93-dd42-4111-99de-d89f336f711d" providerId="ADAL" clId="{7DAD611B-E116-4D52-8482-345698759857}" dt="2026-06-22T15:15:36.616" v="4088" actId="368"/>
        <pc:sldMkLst>
          <pc:docMk/>
          <pc:sldMk cId="1365082756" sldId="750"/>
        </pc:sldMkLst>
        <pc:spChg chg="mod">
          <ac:chgData name="Cécile BAZIN" userId="361faf93-dd42-4111-99de-d89f336f711d" providerId="ADAL" clId="{7DAD611B-E116-4D52-8482-345698759857}" dt="2026-06-22T08:42:26.136" v="2922" actId="20577"/>
          <ac:spMkLst>
            <pc:docMk/>
            <pc:sldMk cId="1365082756" sldId="750"/>
            <ac:spMk id="2" creationId="{00000000-0000-0000-0000-000000000000}"/>
          </ac:spMkLst>
        </pc:spChg>
      </pc:sldChg>
      <pc:sldChg chg="modSp mod modNotes modNotesTx">
        <pc:chgData name="Cécile BAZIN" userId="361faf93-dd42-4111-99de-d89f336f711d" providerId="ADAL" clId="{7DAD611B-E116-4D52-8482-345698759857}" dt="2026-06-22T15:15:36.586" v="4074" actId="368"/>
        <pc:sldMkLst>
          <pc:docMk/>
          <pc:sldMk cId="1166830421" sldId="754"/>
        </pc:sldMkLst>
        <pc:spChg chg="mod">
          <ac:chgData name="Cécile BAZIN" userId="361faf93-dd42-4111-99de-d89f336f711d" providerId="ADAL" clId="{7DAD611B-E116-4D52-8482-345698759857}" dt="2026-06-22T08:32:54.648" v="2239" actId="20577"/>
          <ac:spMkLst>
            <pc:docMk/>
            <pc:sldMk cId="1166830421" sldId="754"/>
            <ac:spMk id="2" creationId="{00000000-0000-0000-0000-000000000000}"/>
          </ac:spMkLst>
        </pc:spChg>
        <pc:spChg chg="mod">
          <ac:chgData name="Cécile BAZIN" userId="361faf93-dd42-4111-99de-d89f336f711d" providerId="ADAL" clId="{7DAD611B-E116-4D52-8482-345698759857}" dt="2026-06-22T08:33:06.625" v="2241" actId="20577"/>
          <ac:spMkLst>
            <pc:docMk/>
            <pc:sldMk cId="1166830421" sldId="754"/>
            <ac:spMk id="3" creationId="{A0D13D0A-BB3E-C173-BE12-9677E2C3DA82}"/>
          </ac:spMkLst>
        </pc:spChg>
        <pc:spChg chg="mod">
          <ac:chgData name="Cécile BAZIN" userId="361faf93-dd42-4111-99de-d89f336f711d" providerId="ADAL" clId="{7DAD611B-E116-4D52-8482-345698759857}" dt="2026-06-22T08:24:51.865" v="1783" actId="207"/>
          <ac:spMkLst>
            <pc:docMk/>
            <pc:sldMk cId="1166830421" sldId="754"/>
            <ac:spMk id="10" creationId="{05A53607-30F0-4EFC-9DF5-E4F29E730E7E}"/>
          </ac:spMkLst>
        </pc:spChg>
        <pc:graphicFrameChg chg="mod">
          <ac:chgData name="Cécile BAZIN" userId="361faf93-dd42-4111-99de-d89f336f711d" providerId="ADAL" clId="{7DAD611B-E116-4D52-8482-345698759857}" dt="2026-06-19T14:22:23.177" v="75" actId="207"/>
          <ac:graphicFrameMkLst>
            <pc:docMk/>
            <pc:sldMk cId="1166830421" sldId="754"/>
            <ac:graphicFrameMk id="8" creationId="{00000000-0008-0000-0400-000002000000}"/>
          </ac:graphicFrameMkLst>
        </pc:graphicFrameChg>
      </pc:sldChg>
      <pc:sldChg chg="modSp mod modNotes modNotesTx">
        <pc:chgData name="Cécile BAZIN" userId="361faf93-dd42-4111-99de-d89f336f711d" providerId="ADAL" clId="{7DAD611B-E116-4D52-8482-345698759857}" dt="2026-06-22T15:15:36.586" v="4076" actId="368"/>
        <pc:sldMkLst>
          <pc:docMk/>
          <pc:sldMk cId="3401477081" sldId="755"/>
        </pc:sldMkLst>
        <pc:spChg chg="mod">
          <ac:chgData name="Cécile BAZIN" userId="361faf93-dd42-4111-99de-d89f336f711d" providerId="ADAL" clId="{7DAD611B-E116-4D52-8482-345698759857}" dt="2026-06-22T08:32:35.932" v="2160" actId="20577"/>
          <ac:spMkLst>
            <pc:docMk/>
            <pc:sldMk cId="3401477081" sldId="755"/>
            <ac:spMk id="2" creationId="{00000000-0000-0000-0000-000000000000}"/>
          </ac:spMkLst>
        </pc:spChg>
      </pc:sldChg>
      <pc:sldChg chg="addSp modSp mod modNotes modNotesTx">
        <pc:chgData name="Cécile BAZIN" userId="361faf93-dd42-4111-99de-d89f336f711d" providerId="ADAL" clId="{7DAD611B-E116-4D52-8482-345698759857}" dt="2026-06-25T09:28:52.110" v="4482" actId="1035"/>
        <pc:sldMkLst>
          <pc:docMk/>
          <pc:sldMk cId="1959678167" sldId="757"/>
        </pc:sldMkLst>
        <pc:spChg chg="mod">
          <ac:chgData name="Cécile BAZIN" userId="361faf93-dd42-4111-99de-d89f336f711d" providerId="ADAL" clId="{7DAD611B-E116-4D52-8482-345698759857}" dt="2026-06-22T09:00:02.538" v="3734" actId="1076"/>
          <ac:spMkLst>
            <pc:docMk/>
            <pc:sldMk cId="1959678167" sldId="757"/>
            <ac:spMk id="8" creationId="{9237AE3E-67B0-A8B9-897C-F436D170DE86}"/>
          </ac:spMkLst>
        </pc:spChg>
        <pc:picChg chg="add mod">
          <ac:chgData name="Cécile BAZIN" userId="361faf93-dd42-4111-99de-d89f336f711d" providerId="ADAL" clId="{7DAD611B-E116-4D52-8482-345698759857}" dt="2026-06-25T09:05:02.700" v="4477" actId="1076"/>
          <ac:picMkLst>
            <pc:docMk/>
            <pc:sldMk cId="1959678167" sldId="757"/>
            <ac:picMk id="5" creationId="{978DF8CD-5C0B-BC72-5D6B-109B19EFB1C1}"/>
          </ac:picMkLst>
        </pc:picChg>
        <pc:picChg chg="mod">
          <ac:chgData name="Cécile BAZIN" userId="361faf93-dd42-4111-99de-d89f336f711d" providerId="ADAL" clId="{7DAD611B-E116-4D52-8482-345698759857}" dt="2026-06-25T09:28:52.110" v="4482" actId="1035"/>
          <ac:picMkLst>
            <pc:docMk/>
            <pc:sldMk cId="1959678167" sldId="757"/>
            <ac:picMk id="9" creationId="{00000000-0000-0000-0000-000000000000}"/>
          </ac:picMkLst>
        </pc:picChg>
      </pc:sldChg>
      <pc:sldChg chg="modSp mod modNotes modNotesTx">
        <pc:chgData name="Cécile BAZIN" userId="361faf93-dd42-4111-99de-d89f336f711d" providerId="ADAL" clId="{7DAD611B-E116-4D52-8482-345698759857}" dt="2026-06-22T15:15:36.596" v="4082" actId="368"/>
        <pc:sldMkLst>
          <pc:docMk/>
          <pc:sldMk cId="1579719004" sldId="758"/>
        </pc:sldMkLst>
        <pc:spChg chg="mod">
          <ac:chgData name="Cécile BAZIN" userId="361faf93-dd42-4111-99de-d89f336f711d" providerId="ADAL" clId="{7DAD611B-E116-4D52-8482-345698759857}" dt="2026-06-22T08:35:59.994" v="2522" actId="20577"/>
          <ac:spMkLst>
            <pc:docMk/>
            <pc:sldMk cId="1579719004" sldId="758"/>
            <ac:spMk id="2" creationId="{00000000-0000-0000-0000-000000000000}"/>
          </ac:spMkLst>
        </pc:spChg>
        <pc:spChg chg="mod">
          <ac:chgData name="Cécile BAZIN" userId="361faf93-dd42-4111-99de-d89f336f711d" providerId="ADAL" clId="{7DAD611B-E116-4D52-8482-345698759857}" dt="2026-06-22T08:39:01.722" v="2710"/>
          <ac:spMkLst>
            <pc:docMk/>
            <pc:sldMk cId="1579719004" sldId="758"/>
            <ac:spMk id="8" creationId="{128FAC42-77BB-A355-E731-BF299F5159F1}"/>
          </ac:spMkLst>
        </pc:spChg>
      </pc:sldChg>
      <pc:sldChg chg="modNotes">
        <pc:chgData name="Cécile BAZIN" userId="361faf93-dd42-4111-99de-d89f336f711d" providerId="ADAL" clId="{7DAD611B-E116-4D52-8482-345698759857}" dt="2026-06-19T14:21:51.704" v="69" actId="368"/>
        <pc:sldMkLst>
          <pc:docMk/>
          <pc:sldMk cId="4135555310" sldId="760"/>
        </pc:sldMkLst>
      </pc:sldChg>
      <pc:sldChg chg="modNotes">
        <pc:chgData name="Cécile BAZIN" userId="361faf93-dd42-4111-99de-d89f336f711d" providerId="ADAL" clId="{7DAD611B-E116-4D52-8482-345698759857}" dt="2026-06-19T14:21:51.698" v="67" actId="368"/>
        <pc:sldMkLst>
          <pc:docMk/>
          <pc:sldMk cId="4119975917" sldId="761"/>
        </pc:sldMkLst>
      </pc:sldChg>
      <pc:sldChg chg="modNotes">
        <pc:chgData name="Cécile BAZIN" userId="361faf93-dd42-4111-99de-d89f336f711d" providerId="ADAL" clId="{7DAD611B-E116-4D52-8482-345698759857}" dt="2026-06-19T14:21:51.710" v="71" actId="368"/>
        <pc:sldMkLst>
          <pc:docMk/>
          <pc:sldMk cId="1488640804" sldId="762"/>
        </pc:sldMkLst>
      </pc:sldChg>
      <pc:sldChg chg="modSp mod modNotes modNotesTx">
        <pc:chgData name="Cécile BAZIN" userId="361faf93-dd42-4111-99de-d89f336f711d" providerId="ADAL" clId="{7DAD611B-E116-4D52-8482-345698759857}" dt="2026-06-22T15:50:24.470" v="4203" actId="20577"/>
        <pc:sldMkLst>
          <pc:docMk/>
          <pc:sldMk cId="1683572563" sldId="763"/>
        </pc:sldMkLst>
        <pc:spChg chg="mod">
          <ac:chgData name="Cécile BAZIN" userId="361faf93-dd42-4111-99de-d89f336f711d" providerId="ADAL" clId="{7DAD611B-E116-4D52-8482-345698759857}" dt="2026-06-22T15:50:24.470" v="4203" actId="20577"/>
          <ac:spMkLst>
            <pc:docMk/>
            <pc:sldMk cId="1683572563" sldId="763"/>
            <ac:spMk id="3" creationId="{BC912050-E3C0-E10A-11B0-297673FCB1B1}"/>
          </ac:spMkLst>
        </pc:spChg>
      </pc:sldChg>
      <pc:sldChg chg="modNotes">
        <pc:chgData name="Cécile BAZIN" userId="361faf93-dd42-4111-99de-d89f336f711d" providerId="ADAL" clId="{7DAD611B-E116-4D52-8482-345698759857}" dt="2026-06-19T14:21:51.549" v="11" actId="368"/>
        <pc:sldMkLst>
          <pc:docMk/>
          <pc:sldMk cId="3686137163" sldId="765"/>
        </pc:sldMkLst>
      </pc:sldChg>
      <pc:sldChg chg="addSp modSp mod modNotes modNotesTx">
        <pc:chgData name="Cécile BAZIN" userId="361faf93-dd42-4111-99de-d89f336f711d" providerId="ADAL" clId="{7DAD611B-E116-4D52-8482-345698759857}" dt="2026-06-22T15:15:36.508" v="4050" actId="368"/>
        <pc:sldMkLst>
          <pc:docMk/>
          <pc:sldMk cId="1314236740" sldId="766"/>
        </pc:sldMkLst>
        <pc:spChg chg="mod">
          <ac:chgData name="Cécile BAZIN" userId="361faf93-dd42-4111-99de-d89f336f711d" providerId="ADAL" clId="{7DAD611B-E116-4D52-8482-345698759857}" dt="2026-06-22T08:03:34.387" v="679" actId="1076"/>
          <ac:spMkLst>
            <pc:docMk/>
            <pc:sldMk cId="1314236740" sldId="766"/>
            <ac:spMk id="12" creationId="{B6571D01-034C-5FA4-560E-BB4DBE1CD80F}"/>
          </ac:spMkLst>
        </pc:spChg>
        <pc:graphicFrameChg chg="mod ord">
          <ac:chgData name="Cécile BAZIN" userId="361faf93-dd42-4111-99de-d89f336f711d" providerId="ADAL" clId="{7DAD611B-E116-4D52-8482-345698759857}" dt="2026-06-22T08:03:18.374" v="677" actId="167"/>
          <ac:graphicFrameMkLst>
            <pc:docMk/>
            <pc:sldMk cId="1314236740" sldId="766"/>
            <ac:graphicFrameMk id="3" creationId="{A1CC816E-E8A6-BA77-A3DF-7A6169C8E104}"/>
          </ac:graphicFrameMkLst>
        </pc:graphicFrameChg>
        <pc:graphicFrameChg chg="mod">
          <ac:chgData name="Cécile BAZIN" userId="361faf93-dd42-4111-99de-d89f336f711d" providerId="ADAL" clId="{7DAD611B-E116-4D52-8482-345698759857}" dt="2026-06-22T08:03:22.761" v="678" actId="1076"/>
          <ac:graphicFrameMkLst>
            <pc:docMk/>
            <pc:sldMk cId="1314236740" sldId="766"/>
            <ac:graphicFrameMk id="6" creationId="{4F0CD8A6-620B-3EB5-3918-EA08828D7839}"/>
          </ac:graphicFrameMkLst>
        </pc:graphicFrameChg>
      </pc:sldChg>
      <pc:sldChg chg="addSp modSp mod modNotes">
        <pc:chgData name="Cécile BAZIN" userId="361faf93-dd42-4111-99de-d89f336f711d" providerId="ADAL" clId="{7DAD611B-E116-4D52-8482-345698759857}" dt="2026-06-22T15:15:36.516" v="4052" actId="368"/>
        <pc:sldMkLst>
          <pc:docMk/>
          <pc:sldMk cId="3763045566" sldId="768"/>
        </pc:sldMkLst>
        <pc:spChg chg="mod">
          <ac:chgData name="Cécile BAZIN" userId="361faf93-dd42-4111-99de-d89f336f711d" providerId="ADAL" clId="{7DAD611B-E116-4D52-8482-345698759857}" dt="2026-06-22T08:04:17.365" v="730" actId="1035"/>
          <ac:spMkLst>
            <pc:docMk/>
            <pc:sldMk cId="3763045566" sldId="768"/>
            <ac:spMk id="12" creationId="{9AA0D650-2295-D8A4-4E43-8740DAC10978}"/>
          </ac:spMkLst>
        </pc:spChg>
        <pc:spChg chg="mod">
          <ac:chgData name="Cécile BAZIN" userId="361faf93-dd42-4111-99de-d89f336f711d" providerId="ADAL" clId="{7DAD611B-E116-4D52-8482-345698759857}" dt="2026-06-22T08:04:38.037" v="731" actId="164"/>
          <ac:spMkLst>
            <pc:docMk/>
            <pc:sldMk cId="3763045566" sldId="768"/>
            <ac:spMk id="13" creationId="{7DB8B4AF-6168-9939-0F1B-883F95840D9A}"/>
          </ac:spMkLst>
        </pc:spChg>
        <pc:grpChg chg="add mod">
          <ac:chgData name="Cécile BAZIN" userId="361faf93-dd42-4111-99de-d89f336f711d" providerId="ADAL" clId="{7DAD611B-E116-4D52-8482-345698759857}" dt="2026-06-22T08:04:38.037" v="731" actId="164"/>
          <ac:grpSpMkLst>
            <pc:docMk/>
            <pc:sldMk cId="3763045566" sldId="768"/>
            <ac:grpSpMk id="5" creationId="{BAC128C1-C959-B4F8-4B81-7FBD3D92AE62}"/>
          </ac:grpSpMkLst>
        </pc:grpChg>
        <pc:graphicFrameChg chg="mod">
          <ac:chgData name="Cécile BAZIN" userId="361faf93-dd42-4111-99de-d89f336f711d" providerId="ADAL" clId="{7DAD611B-E116-4D52-8482-345698759857}" dt="2026-06-22T08:04:38.037" v="731" actId="164"/>
          <ac:graphicFrameMkLst>
            <pc:docMk/>
            <pc:sldMk cId="3763045566" sldId="768"/>
            <ac:graphicFrameMk id="3" creationId="{DDBFE57F-1E98-1AE0-CF27-017CCCB4EE1C}"/>
          </ac:graphicFrameMkLst>
        </pc:graphicFrameChg>
        <pc:graphicFrameChg chg="mod">
          <ac:chgData name="Cécile BAZIN" userId="361faf93-dd42-4111-99de-d89f336f711d" providerId="ADAL" clId="{7DAD611B-E116-4D52-8482-345698759857}" dt="2026-06-22T08:04:38.037" v="731" actId="164"/>
          <ac:graphicFrameMkLst>
            <pc:docMk/>
            <pc:sldMk cId="3763045566" sldId="768"/>
            <ac:graphicFrameMk id="8" creationId="{93597630-C7A3-39D5-5EE2-E48144A9C22B}"/>
          </ac:graphicFrameMkLst>
        </pc:graphicFrameChg>
      </pc:sldChg>
      <pc:sldChg chg="addSp delSp modSp mod modNotes modNotesTx">
        <pc:chgData name="Cécile BAZIN" userId="361faf93-dd42-4111-99de-d89f336f711d" providerId="ADAL" clId="{7DAD611B-E116-4D52-8482-345698759857}" dt="2026-06-22T15:15:36.525" v="4054" actId="368"/>
        <pc:sldMkLst>
          <pc:docMk/>
          <pc:sldMk cId="1071936344" sldId="769"/>
        </pc:sldMkLst>
        <pc:picChg chg="add mod">
          <ac:chgData name="Cécile BAZIN" userId="361faf93-dd42-4111-99de-d89f336f711d" providerId="ADAL" clId="{7DAD611B-E116-4D52-8482-345698759857}" dt="2026-06-22T08:09:58.640" v="1038" actId="1076"/>
          <ac:picMkLst>
            <pc:docMk/>
            <pc:sldMk cId="1071936344" sldId="769"/>
            <ac:picMk id="11" creationId="{E594C411-E0D0-F11D-32A0-610F5A0FFA6D}"/>
          </ac:picMkLst>
        </pc:picChg>
      </pc:sldChg>
      <pc:sldChg chg="modSp mod modNotes modNotesTx">
        <pc:chgData name="Cécile BAZIN" userId="361faf93-dd42-4111-99de-d89f336f711d" providerId="ADAL" clId="{7DAD611B-E116-4D52-8482-345698759857}" dt="2026-06-22T17:24:57.279" v="4449" actId="20577"/>
        <pc:sldMkLst>
          <pc:docMk/>
          <pc:sldMk cId="3961143751" sldId="770"/>
        </pc:sldMkLst>
        <pc:spChg chg="mod">
          <ac:chgData name="Cécile BAZIN" userId="361faf93-dd42-4111-99de-d89f336f711d" providerId="ADAL" clId="{7DAD611B-E116-4D52-8482-345698759857}" dt="2026-06-22T17:24:57.279" v="4449" actId="20577"/>
          <ac:spMkLst>
            <pc:docMk/>
            <pc:sldMk cId="3961143751" sldId="770"/>
            <ac:spMk id="3" creationId="{96B287E3-D3F9-0CFF-DA61-9F4A171FEE40}"/>
          </ac:spMkLst>
        </pc:spChg>
      </pc:sldChg>
      <pc:sldChg chg="modSp mod modNotes">
        <pc:chgData name="Cécile BAZIN" userId="361faf93-dd42-4111-99de-d89f336f711d" providerId="ADAL" clId="{7DAD611B-E116-4D52-8482-345698759857}" dt="2026-06-22T15:15:36.532" v="4060" actId="368"/>
        <pc:sldMkLst>
          <pc:docMk/>
          <pc:sldMk cId="3474049293" sldId="771"/>
        </pc:sldMkLst>
        <pc:spChg chg="mod">
          <ac:chgData name="Cécile BAZIN" userId="361faf93-dd42-4111-99de-d89f336f711d" providerId="ADAL" clId="{7DAD611B-E116-4D52-8482-345698759857}" dt="2026-06-22T08:12:30.364" v="1146" actId="1035"/>
          <ac:spMkLst>
            <pc:docMk/>
            <pc:sldMk cId="3474049293" sldId="771"/>
            <ac:spMk id="11" creationId="{7FC3800D-22E4-F694-9C0B-8457E276DB39}"/>
          </ac:spMkLst>
        </pc:spChg>
        <pc:spChg chg="mod">
          <ac:chgData name="Cécile BAZIN" userId="361faf93-dd42-4111-99de-d89f336f711d" providerId="ADAL" clId="{7DAD611B-E116-4D52-8482-345698759857}" dt="2026-06-22T08:12:38.865" v="1148" actId="1035"/>
          <ac:spMkLst>
            <pc:docMk/>
            <pc:sldMk cId="3474049293" sldId="771"/>
            <ac:spMk id="13" creationId="{2E39C8FE-1D8F-DCBC-E758-1DB645463E4A}"/>
          </ac:spMkLst>
        </pc:spChg>
        <pc:graphicFrameChg chg="mod">
          <ac:chgData name="Cécile BAZIN" userId="361faf93-dd42-4111-99de-d89f336f711d" providerId="ADAL" clId="{7DAD611B-E116-4D52-8482-345698759857}" dt="2026-06-22T08:12:01.970" v="1140"/>
          <ac:graphicFrameMkLst>
            <pc:docMk/>
            <pc:sldMk cId="3474049293" sldId="771"/>
            <ac:graphicFrameMk id="3" creationId="{93FEA765-594F-1C17-6CED-DF82C98647DC}"/>
          </ac:graphicFrameMkLst>
        </pc:graphicFrameChg>
      </pc:sldChg>
      <pc:sldChg chg="modSp mod modNotes modNotesTx">
        <pc:chgData name="Cécile BAZIN" userId="361faf93-dd42-4111-99de-d89f336f711d" providerId="ADAL" clId="{7DAD611B-E116-4D52-8482-345698759857}" dt="2026-06-22T15:15:36.548" v="4062" actId="368"/>
        <pc:sldMkLst>
          <pc:docMk/>
          <pc:sldMk cId="3904705516" sldId="772"/>
        </pc:sldMkLst>
        <pc:spChg chg="mod">
          <ac:chgData name="Cécile BAZIN" userId="361faf93-dd42-4111-99de-d89f336f711d" providerId="ADAL" clId="{7DAD611B-E116-4D52-8482-345698759857}" dt="2026-06-22T10:05:15.856" v="3914" actId="20577"/>
          <ac:spMkLst>
            <pc:docMk/>
            <pc:sldMk cId="3904705516" sldId="772"/>
            <ac:spMk id="2" creationId="{D603B130-A240-AFA5-0DA3-508DD58335E8}"/>
          </ac:spMkLst>
        </pc:spChg>
      </pc:sldChg>
      <pc:sldChg chg="modNotes">
        <pc:chgData name="Cécile BAZIN" userId="361faf93-dd42-4111-99de-d89f336f711d" providerId="ADAL" clId="{7DAD611B-E116-4D52-8482-345698759857}" dt="2026-06-19T14:21:51.592" v="27" actId="368"/>
        <pc:sldMkLst>
          <pc:docMk/>
          <pc:sldMk cId="2632873358" sldId="773"/>
        </pc:sldMkLst>
      </pc:sldChg>
      <pc:sldChg chg="modSp mod modNotes modNotesTx">
        <pc:chgData name="Cécile BAZIN" userId="361faf93-dd42-4111-99de-d89f336f711d" providerId="ADAL" clId="{7DAD611B-E116-4D52-8482-345698759857}" dt="2026-06-30T05:48:28.736" v="4490" actId="20577"/>
        <pc:sldMkLst>
          <pc:docMk/>
          <pc:sldMk cId="2920772913" sldId="774"/>
        </pc:sldMkLst>
        <pc:spChg chg="mod">
          <ac:chgData name="Cécile BAZIN" userId="361faf93-dd42-4111-99de-d89f336f711d" providerId="ADAL" clId="{7DAD611B-E116-4D52-8482-345698759857}" dt="2026-06-30T05:48:28.736" v="4490" actId="20577"/>
          <ac:spMkLst>
            <pc:docMk/>
            <pc:sldMk cId="2920772913" sldId="774"/>
            <ac:spMk id="3" creationId="{744BFC70-5113-4C5E-4645-88B45D251440}"/>
          </ac:spMkLst>
        </pc:spChg>
      </pc:sldChg>
      <pc:sldChg chg="modSp mod modNotes modNotesTx">
        <pc:chgData name="Cécile BAZIN" userId="361faf93-dd42-4111-99de-d89f336f711d" providerId="ADAL" clId="{7DAD611B-E116-4D52-8482-345698759857}" dt="2026-06-22T15:15:36.647" v="4098" actId="368"/>
        <pc:sldMkLst>
          <pc:docMk/>
          <pc:sldMk cId="2398119497" sldId="775"/>
        </pc:sldMkLst>
        <pc:spChg chg="mod">
          <ac:chgData name="Cécile BAZIN" userId="361faf93-dd42-4111-99de-d89f336f711d" providerId="ADAL" clId="{7DAD611B-E116-4D52-8482-345698759857}" dt="2026-06-22T10:14:23.669" v="4036" actId="20577"/>
          <ac:spMkLst>
            <pc:docMk/>
            <pc:sldMk cId="2398119497" sldId="775"/>
            <ac:spMk id="2" creationId="{B386C4D9-0B82-0B3A-DFFA-36A30BFE040F}"/>
          </ac:spMkLst>
        </pc:spChg>
      </pc:sldChg>
      <pc:sldChg chg="modNotesTx">
        <pc:chgData name="Cécile BAZIN" userId="361faf93-dd42-4111-99de-d89f336f711d" providerId="ADAL" clId="{7DAD611B-E116-4D52-8482-345698759857}" dt="2026-06-22T09:02:40.022" v="3811" actId="20577"/>
        <pc:sldMkLst>
          <pc:docMk/>
          <pc:sldMk cId="3821124260" sldId="781"/>
        </pc:sldMkLst>
      </pc:sldChg>
      <pc:sldChg chg="modSp mod modNotes modNotesTx">
        <pc:chgData name="Cécile BAZIN" userId="361faf93-dd42-4111-99de-d89f336f711d" providerId="ADAL" clId="{7DAD611B-E116-4D52-8482-345698759857}" dt="2026-06-25T09:03:56.343" v="4473" actId="1035"/>
        <pc:sldMkLst>
          <pc:docMk/>
          <pc:sldMk cId="1805920856" sldId="782"/>
        </pc:sldMkLst>
        <pc:spChg chg="mod">
          <ac:chgData name="Cécile BAZIN" userId="361faf93-dd42-4111-99de-d89f336f711d" providerId="ADAL" clId="{7DAD611B-E116-4D52-8482-345698759857}" dt="2026-06-22T08:47:59.717" v="3435" actId="20577"/>
          <ac:spMkLst>
            <pc:docMk/>
            <pc:sldMk cId="1805920856" sldId="782"/>
            <ac:spMk id="2" creationId="{C18701F0-EFA9-B174-434A-371D8992F72C}"/>
          </ac:spMkLst>
        </pc:spChg>
        <pc:spChg chg="mod">
          <ac:chgData name="Cécile BAZIN" userId="361faf93-dd42-4111-99de-d89f336f711d" providerId="ADAL" clId="{7DAD611B-E116-4D52-8482-345698759857}" dt="2026-06-25T09:03:56.343" v="4473" actId="1035"/>
          <ac:spMkLst>
            <pc:docMk/>
            <pc:sldMk cId="1805920856" sldId="782"/>
            <ac:spMk id="3" creationId="{00000000-0000-0000-0000-000000000000}"/>
          </ac:spMkLst>
        </pc:spChg>
        <pc:spChg chg="mod">
          <ac:chgData name="Cécile BAZIN" userId="361faf93-dd42-4111-99de-d89f336f711d" providerId="ADAL" clId="{7DAD611B-E116-4D52-8482-345698759857}" dt="2026-06-25T09:03:41.596" v="4467" actId="1036"/>
          <ac:spMkLst>
            <pc:docMk/>
            <pc:sldMk cId="1805920856" sldId="782"/>
            <ac:spMk id="7" creationId="{44708758-4D38-F48D-2A1F-1FBF56746163}"/>
          </ac:spMkLst>
        </pc:spChg>
      </pc:sldChg>
      <pc:sldChg chg="addSp delSp modSp mod modNotes">
        <pc:chgData name="Cécile BAZIN" userId="361faf93-dd42-4111-99de-d89f336f711d" providerId="ADAL" clId="{7DAD611B-E116-4D52-8482-345698759857}" dt="2026-06-22T15:15:36.629" v="4092" actId="368"/>
        <pc:sldMkLst>
          <pc:docMk/>
          <pc:sldMk cId="312949665" sldId="783"/>
        </pc:sldMkLst>
        <pc:spChg chg="add mod">
          <ac:chgData name="Cécile BAZIN" userId="361faf93-dd42-4111-99de-d89f336f711d" providerId="ADAL" clId="{7DAD611B-E116-4D52-8482-345698759857}" dt="2026-06-22T09:01:03.288" v="3752" actId="1076"/>
          <ac:spMkLst>
            <pc:docMk/>
            <pc:sldMk cId="312949665" sldId="783"/>
            <ac:spMk id="3" creationId="{CF224B6C-AE11-F957-3D93-64139796EB70}"/>
          </ac:spMkLst>
        </pc:spChg>
        <pc:spChg chg="mod">
          <ac:chgData name="Cécile BAZIN" userId="361faf93-dd42-4111-99de-d89f336f711d" providerId="ADAL" clId="{7DAD611B-E116-4D52-8482-345698759857}" dt="2026-06-22T09:00:15.990" v="3737" actId="1076"/>
          <ac:spMkLst>
            <pc:docMk/>
            <pc:sldMk cId="312949665" sldId="783"/>
            <ac:spMk id="6" creationId="{77CADF3D-1568-79E3-57BA-062173457932}"/>
          </ac:spMkLst>
        </pc:spChg>
        <pc:spChg chg="mod">
          <ac:chgData name="Cécile BAZIN" userId="361faf93-dd42-4111-99de-d89f336f711d" providerId="ADAL" clId="{7DAD611B-E116-4D52-8482-345698759857}" dt="2026-06-22T09:00:43.520" v="3751" actId="1035"/>
          <ac:spMkLst>
            <pc:docMk/>
            <pc:sldMk cId="312949665" sldId="783"/>
            <ac:spMk id="7" creationId="{C71FF392-EE57-0140-1876-3BA1A77DE194}"/>
          </ac:spMkLst>
        </pc:spChg>
        <pc:spChg chg="mod">
          <ac:chgData name="Cécile BAZIN" userId="361faf93-dd42-4111-99de-d89f336f711d" providerId="ADAL" clId="{7DAD611B-E116-4D52-8482-345698759857}" dt="2026-06-22T09:00:33.198" v="3746" actId="1038"/>
          <ac:spMkLst>
            <pc:docMk/>
            <pc:sldMk cId="312949665" sldId="783"/>
            <ac:spMk id="8" creationId="{0A0A879D-3E81-A210-AF3F-AF456E2FB5FB}"/>
          </ac:spMkLst>
        </pc:spChg>
        <pc:graphicFrameChg chg="mod">
          <ac:chgData name="Cécile BAZIN" userId="361faf93-dd42-4111-99de-d89f336f711d" providerId="ADAL" clId="{7DAD611B-E116-4D52-8482-345698759857}" dt="2026-06-22T09:00:26.587" v="3741" actId="1076"/>
          <ac:graphicFrameMkLst>
            <pc:docMk/>
            <pc:sldMk cId="312949665" sldId="783"/>
            <ac:graphicFrameMk id="5" creationId="{00000000-0008-0000-0300-000005000000}"/>
          </ac:graphicFrameMkLst>
        </pc:graphicFrameChg>
      </pc:sldChg>
      <pc:sldChg chg="addSp delSp modSp mod modNotes modNotesTx">
        <pc:chgData name="Cécile BAZIN" userId="361faf93-dd42-4111-99de-d89f336f711d" providerId="ADAL" clId="{7DAD611B-E116-4D52-8482-345698759857}" dt="2026-06-22T15:15:36.629" v="4094" actId="368"/>
        <pc:sldMkLst>
          <pc:docMk/>
          <pc:sldMk cId="2690037399" sldId="784"/>
        </pc:sldMkLst>
        <pc:spChg chg="mod">
          <ac:chgData name="Cécile BAZIN" userId="361faf93-dd42-4111-99de-d89f336f711d" providerId="ADAL" clId="{7DAD611B-E116-4D52-8482-345698759857}" dt="2026-06-22T08:47:39.779" v="3428" actId="20577"/>
          <ac:spMkLst>
            <pc:docMk/>
            <pc:sldMk cId="2690037399" sldId="784"/>
            <ac:spMk id="2" creationId="{1A3F3938-0D11-9E6F-E779-771D10FC9F7D}"/>
          </ac:spMkLst>
        </pc:spChg>
        <pc:spChg chg="add mod">
          <ac:chgData name="Cécile BAZIN" userId="361faf93-dd42-4111-99de-d89f336f711d" providerId="ADAL" clId="{7DAD611B-E116-4D52-8482-345698759857}" dt="2026-06-22T09:01:14.659" v="3755" actId="1076"/>
          <ac:spMkLst>
            <pc:docMk/>
            <pc:sldMk cId="2690037399" sldId="784"/>
            <ac:spMk id="3" creationId="{2F868970-48FC-B697-64E9-FCD6C453F263}"/>
          </ac:spMkLst>
        </pc:spChg>
        <pc:spChg chg="mod">
          <ac:chgData name="Cécile BAZIN" userId="361faf93-dd42-4111-99de-d89f336f711d" providerId="ADAL" clId="{7DAD611B-E116-4D52-8482-345698759857}" dt="2026-06-22T10:12:02.682" v="4017" actId="14100"/>
          <ac:spMkLst>
            <pc:docMk/>
            <pc:sldMk cId="2690037399" sldId="784"/>
            <ac:spMk id="8" creationId="{34A48635-704B-4AC7-DBE9-D6BDCA94F47B}"/>
          </ac:spMkLst>
        </pc:spChg>
      </pc:sldChg>
      <pc:sldChg chg="modSp mod modNotes modNotesTx">
        <pc:chgData name="Cécile BAZIN" userId="361faf93-dd42-4111-99de-d89f336f711d" providerId="ADAL" clId="{7DAD611B-E116-4D52-8482-345698759857}" dt="2026-06-22T15:15:36.596" v="4078" actId="368"/>
        <pc:sldMkLst>
          <pc:docMk/>
          <pc:sldMk cId="45071361" sldId="785"/>
        </pc:sldMkLst>
        <pc:spChg chg="mod">
          <ac:chgData name="Cécile BAZIN" userId="361faf93-dd42-4111-99de-d89f336f711d" providerId="ADAL" clId="{7DAD611B-E116-4D52-8482-345698759857}" dt="2026-06-22T08:35:52.430" v="2516" actId="20577"/>
          <ac:spMkLst>
            <pc:docMk/>
            <pc:sldMk cId="45071361" sldId="785"/>
            <ac:spMk id="2" creationId="{618224C8-8A82-F797-C5BC-676334405776}"/>
          </ac:spMkLst>
        </pc:spChg>
        <pc:spChg chg="mod">
          <ac:chgData name="Cécile BAZIN" userId="361faf93-dd42-4111-99de-d89f336f711d" providerId="ADAL" clId="{7DAD611B-E116-4D52-8482-345698759857}" dt="2026-06-22T08:34:05.492" v="2275" actId="1076"/>
          <ac:spMkLst>
            <pc:docMk/>
            <pc:sldMk cId="45071361" sldId="785"/>
            <ac:spMk id="8" creationId="{2F36C30A-0536-339F-A5E3-FBE780A22D45}"/>
          </ac:spMkLst>
        </pc:spChg>
        <pc:spChg chg="mod">
          <ac:chgData name="Cécile BAZIN" userId="361faf93-dd42-4111-99de-d89f336f711d" providerId="ADAL" clId="{7DAD611B-E116-4D52-8482-345698759857}" dt="2026-06-22T08:35:29.482" v="2474" actId="1076"/>
          <ac:spMkLst>
            <pc:docMk/>
            <pc:sldMk cId="45071361" sldId="785"/>
            <ac:spMk id="10" creationId="{E7B8BE55-91C6-E559-5562-CD26D8660046}"/>
          </ac:spMkLst>
        </pc:spChg>
      </pc:sldChg>
      <pc:sldChg chg="modSp mod modNotes modNotesTx">
        <pc:chgData name="Cécile BAZIN" userId="361faf93-dd42-4111-99de-d89f336f711d" providerId="ADAL" clId="{7DAD611B-E116-4D52-8482-345698759857}" dt="2026-06-22T15:15:36.556" v="4064" actId="368"/>
        <pc:sldMkLst>
          <pc:docMk/>
          <pc:sldMk cId="2785424563" sldId="786"/>
        </pc:sldMkLst>
        <pc:spChg chg="mod">
          <ac:chgData name="Cécile BAZIN" userId="361faf93-dd42-4111-99de-d89f336f711d" providerId="ADAL" clId="{7DAD611B-E116-4D52-8482-345698759857}" dt="2026-06-22T08:16:56.970" v="1192" actId="1076"/>
          <ac:spMkLst>
            <pc:docMk/>
            <pc:sldMk cId="2785424563" sldId="786"/>
            <ac:spMk id="6" creationId="{D2192880-AF1C-1D12-C772-0B9CC96C8146}"/>
          </ac:spMkLst>
        </pc:spChg>
        <pc:spChg chg="mod">
          <ac:chgData name="Cécile BAZIN" userId="361faf93-dd42-4111-99de-d89f336f711d" providerId="ADAL" clId="{7DAD611B-E116-4D52-8482-345698759857}" dt="2026-06-22T08:16:42.865" v="1190" actId="20577"/>
          <ac:spMkLst>
            <pc:docMk/>
            <pc:sldMk cId="2785424563" sldId="786"/>
            <ac:spMk id="9" creationId="{08B0F674-667B-5456-BE20-DC9186F9252A}"/>
          </ac:spMkLst>
        </pc:spChg>
        <pc:graphicFrameChg chg="mod">
          <ac:chgData name="Cécile BAZIN" userId="361faf93-dd42-4111-99de-d89f336f711d" providerId="ADAL" clId="{7DAD611B-E116-4D52-8482-345698759857}" dt="2026-06-22T08:17:33.095" v="1267" actId="1035"/>
          <ac:graphicFrameMkLst>
            <pc:docMk/>
            <pc:sldMk cId="2785424563" sldId="786"/>
            <ac:graphicFrameMk id="7" creationId="{D0EA1C6C-708A-A121-23B8-6C4B1C767736}"/>
          </ac:graphicFrameMkLst>
        </pc:graphicFrameChg>
      </pc:sldChg>
      <pc:sldChg chg="modSp mod modNotes modNotesTx">
        <pc:chgData name="Cécile BAZIN" userId="361faf93-dd42-4111-99de-d89f336f711d" providerId="ADAL" clId="{7DAD611B-E116-4D52-8482-345698759857}" dt="2026-06-22T08:15:58.869" v="1189" actId="20577"/>
        <pc:sldMkLst>
          <pc:docMk/>
          <pc:sldMk cId="160704342" sldId="788"/>
        </pc:sldMkLst>
        <pc:spChg chg="mod">
          <ac:chgData name="Cécile BAZIN" userId="361faf93-dd42-4111-99de-d89f336f711d" providerId="ADAL" clId="{7DAD611B-E116-4D52-8482-345698759857}" dt="2026-06-22T08:15:50.311" v="1186" actId="207"/>
          <ac:spMkLst>
            <pc:docMk/>
            <pc:sldMk cId="160704342" sldId="788"/>
            <ac:spMk id="3" creationId="{99FFEED8-C74C-87EF-7058-3C0BDD25AFF1}"/>
          </ac:spMkLst>
        </pc:spChg>
        <pc:spChg chg="mod">
          <ac:chgData name="Cécile BAZIN" userId="361faf93-dd42-4111-99de-d89f336f711d" providerId="ADAL" clId="{7DAD611B-E116-4D52-8482-345698759857}" dt="2026-06-22T08:15:55.485" v="1188" actId="207"/>
          <ac:spMkLst>
            <pc:docMk/>
            <pc:sldMk cId="160704342" sldId="788"/>
            <ac:spMk id="13" creationId="{FD17A151-B6B2-AD2E-3F4D-C2DBCCB85AC3}"/>
          </ac:spMkLst>
        </pc:spChg>
        <pc:spChg chg="mod">
          <ac:chgData name="Cécile BAZIN" userId="361faf93-dd42-4111-99de-d89f336f711d" providerId="ADAL" clId="{7DAD611B-E116-4D52-8482-345698759857}" dt="2026-06-22T08:15:52.979" v="1187" actId="207"/>
          <ac:spMkLst>
            <pc:docMk/>
            <pc:sldMk cId="160704342" sldId="788"/>
            <ac:spMk id="19" creationId="{F2F244BD-4D97-F38F-9216-82D04F0DCDC9}"/>
          </ac:spMkLst>
        </pc:spChg>
      </pc:sldChg>
      <pc:sldChg chg="modSp mod modNotes">
        <pc:chgData name="Cécile BAZIN" userId="361faf93-dd42-4111-99de-d89f336f711d" providerId="ADAL" clId="{7DAD611B-E116-4D52-8482-345698759857}" dt="2026-06-22T15:15:36.562" v="4066" actId="368"/>
        <pc:sldMkLst>
          <pc:docMk/>
          <pc:sldMk cId="3541234819" sldId="789"/>
        </pc:sldMkLst>
        <pc:spChg chg="mod">
          <ac:chgData name="Cécile BAZIN" userId="361faf93-dd42-4111-99de-d89f336f711d" providerId="ADAL" clId="{7DAD611B-E116-4D52-8482-345698759857}" dt="2026-06-22T08:20:16.614" v="1270" actId="207"/>
          <ac:spMkLst>
            <pc:docMk/>
            <pc:sldMk cId="3541234819" sldId="789"/>
            <ac:spMk id="3" creationId="{C2FA7734-EDC6-F5BC-0A59-21F99E278277}"/>
          </ac:spMkLst>
        </pc:spChg>
        <pc:grpChg chg="mod">
          <ac:chgData name="Cécile BAZIN" userId="361faf93-dd42-4111-99de-d89f336f711d" providerId="ADAL" clId="{7DAD611B-E116-4D52-8482-345698759857}" dt="2026-06-22T08:20:11.140" v="1269" actId="1076"/>
          <ac:grpSpMkLst>
            <pc:docMk/>
            <pc:sldMk cId="3541234819" sldId="789"/>
            <ac:grpSpMk id="16" creationId="{57C39D61-F685-9904-98AC-CEBB9EBB7117}"/>
          </ac:grpSpMkLst>
        </pc:grpChg>
      </pc:sldChg>
      <pc:sldChg chg="modSp mod modNotes modNotesTx">
        <pc:chgData name="Cécile BAZIN" userId="361faf93-dd42-4111-99de-d89f336f711d" providerId="ADAL" clId="{7DAD611B-E116-4D52-8482-345698759857}" dt="2026-06-22T08:23:47.143" v="1668" actId="20577"/>
        <pc:sldMkLst>
          <pc:docMk/>
          <pc:sldMk cId="1667375988" sldId="790"/>
        </pc:sldMkLst>
        <pc:spChg chg="mod">
          <ac:chgData name="Cécile BAZIN" userId="361faf93-dd42-4111-99de-d89f336f711d" providerId="ADAL" clId="{7DAD611B-E116-4D52-8482-345698759857}" dt="2026-06-22T08:23:40.761" v="1666" actId="207"/>
          <ac:spMkLst>
            <pc:docMk/>
            <pc:sldMk cId="1667375988" sldId="790"/>
            <ac:spMk id="3" creationId="{8D450A8F-07F6-02E6-C248-85F2F5F9C7F5}"/>
          </ac:spMkLst>
        </pc:spChg>
        <pc:spChg chg="mod">
          <ac:chgData name="Cécile BAZIN" userId="361faf93-dd42-4111-99de-d89f336f711d" providerId="ADAL" clId="{7DAD611B-E116-4D52-8482-345698759857}" dt="2026-06-22T08:23:44.590" v="1667" actId="207"/>
          <ac:spMkLst>
            <pc:docMk/>
            <pc:sldMk cId="1667375988" sldId="790"/>
            <ac:spMk id="10" creationId="{559D4CB2-7C7A-D875-5D13-4A95989F46BD}"/>
          </ac:spMkLst>
        </pc:spChg>
      </pc:sldChg>
      <pc:sldChg chg="modSp mod modNotes modNotesTx">
        <pc:chgData name="Cécile BAZIN" userId="361faf93-dd42-4111-99de-d89f336f711d" providerId="ADAL" clId="{7DAD611B-E116-4D52-8482-345698759857}" dt="2026-06-22T15:15:36.616" v="4086" actId="368"/>
        <pc:sldMkLst>
          <pc:docMk/>
          <pc:sldMk cId="943514169" sldId="791"/>
        </pc:sldMkLst>
        <pc:spChg chg="mod">
          <ac:chgData name="Cécile BAZIN" userId="361faf93-dd42-4111-99de-d89f336f711d" providerId="ADAL" clId="{7DAD611B-E116-4D52-8482-345698759857}" dt="2026-06-22T08:41:54.769" v="2891" actId="20577"/>
          <ac:spMkLst>
            <pc:docMk/>
            <pc:sldMk cId="943514169" sldId="791"/>
            <ac:spMk id="2" creationId="{1E654E8B-7237-F219-4951-F4EE7A25371E}"/>
          </ac:spMkLst>
        </pc:spChg>
        <pc:graphicFrameChg chg="mod">
          <ac:chgData name="Cécile BAZIN" userId="361faf93-dd42-4111-99de-d89f336f711d" providerId="ADAL" clId="{7DAD611B-E116-4D52-8482-345698759857}" dt="2026-06-19T14:22:28.599" v="76" actId="207"/>
          <ac:graphicFrameMkLst>
            <pc:docMk/>
            <pc:sldMk cId="943514169" sldId="791"/>
            <ac:graphicFrameMk id="5" creationId="{00000000-0008-0000-0300-000002000000}"/>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PPT.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Diaporama/R&#233;sultats-12-06-2026-pour%20JM.xlsx" TargetMode="External"/><Relationship Id="rId2" Type="http://schemas.microsoft.com/office/2011/relationships/chartColorStyle" Target="colors27.xml"/><Relationship Id="rId1" Type="http://schemas.microsoft.com/office/2011/relationships/chartStyle" Target="style27.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recherchesolidarites-my.sharepoint.com/personal/cecilebazin_recherchesolidarites_onmicrosoft_com/Documents/R&amp;S%20Productions/ORA%202026/Travaux%20JM/R&#233;sultats-12-06-2026-pour%20JM.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392787423515742E-2"/>
          <c:y val="9.3322838642505068E-2"/>
          <c:w val="0.74804604160992672"/>
          <c:h val="0.77002665431402961"/>
        </c:manualLayout>
      </c:layout>
      <c:lineChart>
        <c:grouping val="standard"/>
        <c:varyColors val="0"/>
        <c:ser>
          <c:idx val="0"/>
          <c:order val="0"/>
          <c:tx>
            <c:strRef>
              <c:f>'Ensemble histo JM'!$J$11</c:f>
              <c:strCache>
                <c:ptCount val="1"/>
                <c:pt idx="0">
                  <c:v>  Situation générale</c:v>
                </c:pt>
              </c:strCache>
            </c:strRef>
          </c:tx>
          <c:spPr>
            <a:ln w="28575" cap="rnd">
              <a:solidFill>
                <a:schemeClr val="accent5">
                  <a:lumMod val="75000"/>
                </a:schemeClr>
              </a:solidFill>
              <a:round/>
            </a:ln>
            <a:effectLst/>
          </c:spPr>
          <c:marker>
            <c:symbol val="none"/>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FD-4BF8-A292-FDD4BABCA46E}"/>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accent5">
                        <a:lumMod val="7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'Ensemble histo JM'!$K$10:$O$10</c:f>
              <c:numCache>
                <c:formatCode>General</c:formatCode>
                <c:ptCount val="5"/>
                <c:pt idx="0">
                  <c:v>2017</c:v>
                </c:pt>
                <c:pt idx="1">
                  <c:v>2019</c:v>
                </c:pt>
                <c:pt idx="2">
                  <c:v>2022</c:v>
                </c:pt>
                <c:pt idx="3">
                  <c:v>2024</c:v>
                </c:pt>
                <c:pt idx="4">
                  <c:v>2026</c:v>
                </c:pt>
              </c:numCache>
            </c:numRef>
          </c:cat>
          <c:val>
            <c:numRef>
              <c:f>'Ensemble histo JM'!$K$11:$O$11</c:f>
              <c:numCache>
                <c:formatCode>0%</c:formatCode>
                <c:ptCount val="5"/>
                <c:pt idx="0">
                  <c:v>0.66</c:v>
                </c:pt>
                <c:pt idx="1">
                  <c:v>0.68</c:v>
                </c:pt>
                <c:pt idx="2">
                  <c:v>0.61</c:v>
                </c:pt>
                <c:pt idx="3">
                  <c:v>0.66</c:v>
                </c:pt>
                <c:pt idx="4">
                  <c:v>0.62</c:v>
                </c:pt>
              </c:numCache>
            </c:numRef>
          </c:val>
          <c:smooth val="0"/>
          <c:extLst>
            <c:ext xmlns:c16="http://schemas.microsoft.com/office/drawing/2014/chart" uri="{C3380CC4-5D6E-409C-BE32-E72D297353CC}">
              <c16:uniqueId val="{00000000-37FD-4BF8-A292-FDD4BABCA46E}"/>
            </c:ext>
          </c:extLst>
        </c:ser>
        <c:ser>
          <c:idx val="1"/>
          <c:order val="1"/>
          <c:tx>
            <c:strRef>
              <c:f>'Ensemble histo JM'!$J$12</c:f>
              <c:strCache>
                <c:ptCount val="1"/>
                <c:pt idx="0">
                  <c:v>  Situation sur le bénévolat</c:v>
                </c:pt>
              </c:strCache>
            </c:strRef>
          </c:tx>
          <c:spPr>
            <a:ln w="28575" cap="rnd">
              <a:solidFill>
                <a:srgbClr val="993366"/>
              </a:solidFill>
              <a:prstDash val="solid"/>
              <a:round/>
            </a:ln>
            <a:effectLst/>
          </c:spPr>
          <c:marker>
            <c:symbol val="none"/>
          </c:marker>
          <c:dLbls>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FD-4BF8-A292-FDD4BABCA46E}"/>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rgbClr val="993366"/>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'Ensemble histo JM'!$K$10:$O$10</c:f>
              <c:numCache>
                <c:formatCode>General</c:formatCode>
                <c:ptCount val="5"/>
                <c:pt idx="0">
                  <c:v>2017</c:v>
                </c:pt>
                <c:pt idx="1">
                  <c:v>2019</c:v>
                </c:pt>
                <c:pt idx="2">
                  <c:v>2022</c:v>
                </c:pt>
                <c:pt idx="3">
                  <c:v>2024</c:v>
                </c:pt>
                <c:pt idx="4">
                  <c:v>2026</c:v>
                </c:pt>
              </c:numCache>
            </c:numRef>
          </c:cat>
          <c:val>
            <c:numRef>
              <c:f>'Ensemble histo JM'!$K$12:$O$12</c:f>
              <c:numCache>
                <c:formatCode>0%</c:formatCode>
                <c:ptCount val="5"/>
                <c:pt idx="0">
                  <c:v>0.45</c:v>
                </c:pt>
                <c:pt idx="1">
                  <c:v>0.44</c:v>
                </c:pt>
                <c:pt idx="2">
                  <c:v>0.36</c:v>
                </c:pt>
                <c:pt idx="3">
                  <c:v>0.43</c:v>
                </c:pt>
                <c:pt idx="4">
                  <c:v>0.46</c:v>
                </c:pt>
              </c:numCache>
            </c:numRef>
          </c:val>
          <c:smooth val="0"/>
          <c:extLst>
            <c:ext xmlns:c16="http://schemas.microsoft.com/office/drawing/2014/chart" uri="{C3380CC4-5D6E-409C-BE32-E72D297353CC}">
              <c16:uniqueId val="{00000001-37FD-4BF8-A292-FDD4BABCA46E}"/>
            </c:ext>
          </c:extLst>
        </c:ser>
        <c:ser>
          <c:idx val="2"/>
          <c:order val="2"/>
          <c:tx>
            <c:strRef>
              <c:f>'Ensemble histo JM'!$J$13</c:f>
              <c:strCache>
                <c:ptCount val="1"/>
                <c:pt idx="0">
                  <c:v>  Situation financière</c:v>
                </c:pt>
              </c:strCache>
            </c:strRef>
          </c:tx>
          <c:spPr>
            <a:ln w="28575" cap="rnd">
              <a:solidFill>
                <a:srgbClr val="006600"/>
              </a:solidFill>
              <a:prstDash val="solid"/>
              <a:round/>
            </a:ln>
            <a:effectLst/>
          </c:spPr>
          <c:marker>
            <c:symbol val="none"/>
          </c:marker>
          <c:dLbls>
            <c:dLbl>
              <c:idx val="4"/>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FD-4BF8-A292-FDD4BABCA46E}"/>
                </c:ext>
              </c:extLst>
            </c:dLbl>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rgbClr val="FF6600"/>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'Ensemble histo JM'!$K$10:$O$10</c:f>
              <c:numCache>
                <c:formatCode>General</c:formatCode>
                <c:ptCount val="5"/>
                <c:pt idx="0">
                  <c:v>2017</c:v>
                </c:pt>
                <c:pt idx="1">
                  <c:v>2019</c:v>
                </c:pt>
                <c:pt idx="2">
                  <c:v>2022</c:v>
                </c:pt>
                <c:pt idx="3">
                  <c:v>2024</c:v>
                </c:pt>
                <c:pt idx="4">
                  <c:v>2026</c:v>
                </c:pt>
              </c:numCache>
            </c:numRef>
          </c:cat>
          <c:val>
            <c:numRef>
              <c:f>'Ensemble histo JM'!$K$13:$O$13</c:f>
              <c:numCache>
                <c:formatCode>0%</c:formatCode>
                <c:ptCount val="5"/>
                <c:pt idx="0">
                  <c:v>0.59</c:v>
                </c:pt>
                <c:pt idx="1">
                  <c:v>0.57999999999999996</c:v>
                </c:pt>
                <c:pt idx="2">
                  <c:v>0.62</c:v>
                </c:pt>
                <c:pt idx="3">
                  <c:v>0.59</c:v>
                </c:pt>
                <c:pt idx="4">
                  <c:v>0.57999999999999996</c:v>
                </c:pt>
              </c:numCache>
            </c:numRef>
          </c:val>
          <c:smooth val="0"/>
          <c:extLst>
            <c:ext xmlns:c16="http://schemas.microsoft.com/office/drawing/2014/chart" uri="{C3380CC4-5D6E-409C-BE32-E72D297353CC}">
              <c16:uniqueId val="{00000002-37FD-4BF8-A292-FDD4BABCA46E}"/>
            </c:ext>
          </c:extLst>
        </c:ser>
        <c:dLbls>
          <c:showLegendKey val="0"/>
          <c:showVal val="0"/>
          <c:showCatName val="0"/>
          <c:showSerName val="0"/>
          <c:showPercent val="0"/>
          <c:showBubbleSize val="0"/>
        </c:dLbls>
        <c:smooth val="0"/>
        <c:axId val="274585104"/>
        <c:axId val="274585888"/>
      </c:lineChart>
      <c:catAx>
        <c:axId val="274585104"/>
        <c:scaling>
          <c:orientation val="minMax"/>
        </c:scaling>
        <c:delete val="0"/>
        <c:axPos val="b"/>
        <c:numFmt formatCode="General" sourceLinked="1"/>
        <c:majorTickMark val="out"/>
        <c:minorTickMark val="out"/>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274585888"/>
        <c:crosses val="autoZero"/>
        <c:auto val="1"/>
        <c:lblAlgn val="ctr"/>
        <c:lblOffset val="300"/>
        <c:tickLblSkip val="1"/>
        <c:tickMarkSkip val="1"/>
        <c:noMultiLvlLbl val="0"/>
      </c:catAx>
      <c:valAx>
        <c:axId val="274585888"/>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2745851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545778652668419"/>
          <c:y val="0.15522965879265091"/>
          <c:w val="0.45321019247594063"/>
          <c:h val="0.74754811898512685"/>
        </c:manualLayout>
      </c:layout>
      <c:doughnutChart>
        <c:varyColors val="1"/>
        <c:ser>
          <c:idx val="0"/>
          <c:order val="0"/>
          <c:tx>
            <c:strRef>
              <c:f>'Diapo 9-10-11-14'!$O$73</c:f>
              <c:strCache>
                <c:ptCount val="1"/>
                <c:pt idx="0">
                  <c:v>Employeurs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8556-490D-8673-79128D743689}"/>
              </c:ext>
            </c:extLst>
          </c:dPt>
          <c:dPt>
            <c:idx val="1"/>
            <c:bubble3D val="0"/>
            <c:spPr>
              <a:solidFill>
                <a:srgbClr val="9AC197"/>
              </a:solidFill>
              <a:ln w="19050">
                <a:solidFill>
                  <a:schemeClr val="lt1"/>
                </a:solidFill>
              </a:ln>
              <a:effectLst/>
            </c:spPr>
            <c:extLst>
              <c:ext xmlns:c16="http://schemas.microsoft.com/office/drawing/2014/chart" uri="{C3380CC4-5D6E-409C-BE32-E72D297353CC}">
                <c16:uniqueId val="{00000003-8556-490D-8673-79128D743689}"/>
              </c:ext>
            </c:extLst>
          </c:dPt>
          <c:dPt>
            <c:idx val="2"/>
            <c:bubble3D val="0"/>
            <c:spPr>
              <a:solidFill>
                <a:srgbClr val="FF9797"/>
              </a:solidFill>
              <a:ln w="19050">
                <a:solidFill>
                  <a:schemeClr val="lt1"/>
                </a:solidFill>
              </a:ln>
              <a:effectLst/>
            </c:spPr>
            <c:extLst>
              <c:ext xmlns:c16="http://schemas.microsoft.com/office/drawing/2014/chart" uri="{C3380CC4-5D6E-409C-BE32-E72D297353CC}">
                <c16:uniqueId val="{00000005-8556-490D-8673-79128D743689}"/>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8556-490D-8673-79128D743689}"/>
              </c:ext>
            </c:extLst>
          </c:dPt>
          <c:dLbls>
            <c:dLbl>
              <c:idx val="0"/>
              <c:layout>
                <c:manualLayout>
                  <c:x val="9.9999999999999895E-2"/>
                  <c:y val="-4.1666666666666685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8556-490D-8673-79128D743689}"/>
                </c:ext>
              </c:extLst>
            </c:dLbl>
            <c:dLbl>
              <c:idx val="1"/>
              <c:layout>
                <c:manualLayout>
                  <c:x val="0.16897212747192017"/>
                  <c:y val="-0.15277770140981378"/>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8556-490D-8673-79128D743689}"/>
                </c:ext>
              </c:extLst>
            </c:dLbl>
            <c:dLbl>
              <c:idx val="2"/>
              <c:layout>
                <c:manualLayout>
                  <c:x val="-0.10555555555555556"/>
                  <c:y val="0"/>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8556-490D-8673-79128D743689}"/>
                </c:ext>
              </c:extLst>
            </c:dLbl>
            <c:dLbl>
              <c:idx val="3"/>
              <c:layout>
                <c:manualLayout>
                  <c:x val="-1.5690136164886816E-2"/>
                  <c:y val="-0.20917263813747483"/>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8556-490D-8673-79128D743689}"/>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9-10-11-14'!$N$74:$N$77</c:f>
              <c:strCache>
                <c:ptCount val="4"/>
                <c:pt idx="0">
                  <c:v>Très bonne</c:v>
                </c:pt>
                <c:pt idx="1">
                  <c:v>Bonne</c:v>
                </c:pt>
                <c:pt idx="2">
                  <c:v>Difficile</c:v>
                </c:pt>
                <c:pt idx="3">
                  <c:v>Très difficile</c:v>
                </c:pt>
              </c:strCache>
            </c:strRef>
          </c:cat>
          <c:val>
            <c:numRef>
              <c:f>'Diapo 9-10-11-14'!$O$74:$O$77</c:f>
              <c:numCache>
                <c:formatCode>0%</c:formatCode>
                <c:ptCount val="4"/>
                <c:pt idx="0">
                  <c:v>0.04</c:v>
                </c:pt>
                <c:pt idx="1">
                  <c:v>0.38</c:v>
                </c:pt>
                <c:pt idx="2">
                  <c:v>0.47</c:v>
                </c:pt>
                <c:pt idx="3">
                  <c:v>0.11</c:v>
                </c:pt>
              </c:numCache>
            </c:numRef>
          </c:val>
          <c:extLst>
            <c:ext xmlns:c16="http://schemas.microsoft.com/office/drawing/2014/chart" uri="{C3380CC4-5D6E-409C-BE32-E72D297353CC}">
              <c16:uniqueId val="{00000008-8556-490D-8673-79128D743689}"/>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sz="1600"/>
      </a:pPr>
      <a:endParaRPr lang="fr-F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79927454984485"/>
          <c:y val="7.3443135087249575E-2"/>
          <c:w val="0.47553348051884148"/>
          <c:h val="0.771361557376948"/>
        </c:manualLayout>
      </c:layout>
      <c:barChart>
        <c:barDir val="bar"/>
        <c:grouping val="clustered"/>
        <c:varyColors val="0"/>
        <c:ser>
          <c:idx val="0"/>
          <c:order val="0"/>
          <c:tx>
            <c:strRef>
              <c:f>'Diapo 9-10-11-14'!$O$95</c:f>
              <c:strCache>
                <c:ptCount val="1"/>
                <c:pt idx="0">
                  <c:v>Employeurs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'Diapo 9-10-11-14'!$N$96:$N$100</c:f>
              <c:strCache>
                <c:ptCount val="5"/>
                <c:pt idx="0">
                  <c:v>Sera amenée à cesser son activité</c:v>
                </c:pt>
                <c:pt idx="1">
                  <c:v>Sera contrainte de revoir son projet associatif en profondeur</c:v>
                </c:pt>
                <c:pt idx="2">
                  <c:v>Devra réduire certaines actions ou renoncer à des projets</c:v>
                </c:pt>
                <c:pt idx="3">
                  <c:v>Pourra s'adapter en ajustant son fonctionnement ou ses actions</c:v>
                </c:pt>
                <c:pt idx="4">
                  <c:v>Pourra s'adapter sans difficulté majeure</c:v>
                </c:pt>
              </c:strCache>
            </c:strRef>
          </c:cat>
          <c:val>
            <c:numRef>
              <c:f>'Diapo 9-10-11-14'!$O$96:$O$100</c:f>
              <c:numCache>
                <c:formatCode>0%</c:formatCode>
                <c:ptCount val="5"/>
                <c:pt idx="0">
                  <c:v>0.04</c:v>
                </c:pt>
                <c:pt idx="1">
                  <c:v>0.11</c:v>
                </c:pt>
                <c:pt idx="2">
                  <c:v>0.31</c:v>
                </c:pt>
                <c:pt idx="3">
                  <c:v>0.43</c:v>
                </c:pt>
                <c:pt idx="4">
                  <c:v>0.09</c:v>
                </c:pt>
              </c:numCache>
            </c:numRef>
          </c:val>
          <c:extLst>
            <c:ext xmlns:c16="http://schemas.microsoft.com/office/drawing/2014/chart" uri="{C3380CC4-5D6E-409C-BE32-E72D297353CC}">
              <c16:uniqueId val="{00000000-859F-4F93-89AE-3B592FD29B15}"/>
            </c:ext>
          </c:extLst>
        </c:ser>
        <c:ser>
          <c:idx val="1"/>
          <c:order val="1"/>
          <c:tx>
            <c:strRef>
              <c:f>'Diapo 9-10-11-14'!$P$95</c:f>
              <c:strCache>
                <c:ptCount val="1"/>
                <c:pt idx="0">
                  <c:v>Non employeurs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FF66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'Diapo 9-10-11-14'!$N$96:$N$100</c:f>
              <c:strCache>
                <c:ptCount val="5"/>
                <c:pt idx="0">
                  <c:v>Sera amenée à cesser son activité</c:v>
                </c:pt>
                <c:pt idx="1">
                  <c:v>Sera contrainte de revoir son projet associatif en profondeur</c:v>
                </c:pt>
                <c:pt idx="2">
                  <c:v>Devra réduire certaines actions ou renoncer à des projets</c:v>
                </c:pt>
                <c:pt idx="3">
                  <c:v>Pourra s'adapter en ajustant son fonctionnement ou ses actions</c:v>
                </c:pt>
                <c:pt idx="4">
                  <c:v>Pourra s'adapter sans difficulté majeure</c:v>
                </c:pt>
              </c:strCache>
            </c:strRef>
          </c:cat>
          <c:val>
            <c:numRef>
              <c:f>'Diapo 9-10-11-14'!$P$96:$P$100</c:f>
              <c:numCache>
                <c:formatCode>0%</c:formatCode>
                <c:ptCount val="5"/>
                <c:pt idx="0">
                  <c:v>0.04</c:v>
                </c:pt>
                <c:pt idx="1">
                  <c:v>0.05</c:v>
                </c:pt>
                <c:pt idx="2">
                  <c:v>0.23</c:v>
                </c:pt>
                <c:pt idx="3">
                  <c:v>0.44</c:v>
                </c:pt>
                <c:pt idx="4">
                  <c:v>0.2</c:v>
                </c:pt>
              </c:numCache>
            </c:numRef>
          </c:val>
          <c:extLst>
            <c:ext xmlns:c16="http://schemas.microsoft.com/office/drawing/2014/chart" uri="{C3380CC4-5D6E-409C-BE32-E72D297353CC}">
              <c16:uniqueId val="{00000001-859F-4F93-89AE-3B592FD29B15}"/>
            </c:ext>
          </c:extLst>
        </c:ser>
        <c:dLbls>
          <c:showLegendKey val="0"/>
          <c:showVal val="0"/>
          <c:showCatName val="0"/>
          <c:showSerName val="0"/>
          <c:showPercent val="0"/>
          <c:showBubbleSize val="0"/>
        </c:dLbls>
        <c:gapWidth val="182"/>
        <c:axId val="391396976"/>
        <c:axId val="391397760"/>
      </c:barChart>
      <c:catAx>
        <c:axId val="391396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397760"/>
        <c:crosses val="autoZero"/>
        <c:auto val="1"/>
        <c:lblAlgn val="ctr"/>
        <c:lblOffset val="100"/>
        <c:noMultiLvlLbl val="0"/>
      </c:catAx>
      <c:valAx>
        <c:axId val="39139776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396976"/>
        <c:crosses val="autoZero"/>
        <c:crossBetween val="between"/>
      </c:valAx>
      <c:spPr>
        <a:noFill/>
        <a:ln>
          <a:noFill/>
        </a:ln>
        <a:effectLst/>
      </c:spPr>
    </c:plotArea>
    <c:legend>
      <c:legendPos val="b"/>
      <c:layout>
        <c:manualLayout>
          <c:xMode val="edge"/>
          <c:yMode val="edge"/>
          <c:x val="4.91344859461606E-2"/>
          <c:y val="0.87672904449278277"/>
          <c:w val="0.33547018439026888"/>
          <c:h val="7.9396316553792701E-2"/>
        </c:manualLayout>
      </c:layout>
      <c:overlay val="0"/>
      <c:spPr>
        <a:noFill/>
        <a:ln>
          <a:solidFill>
            <a:schemeClr val="bg1">
              <a:lumMod val="85000"/>
            </a:scheme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600"/>
      </a:pPr>
      <a:endParaRPr lang="fr-F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526686815363796"/>
          <c:y val="2.8990523813318458E-2"/>
          <c:w val="0.54665670716184733"/>
          <c:h val="0.89090183148723667"/>
        </c:manualLayout>
      </c:layout>
      <c:barChart>
        <c:barDir val="bar"/>
        <c:grouping val="clustered"/>
        <c:varyColors val="0"/>
        <c:ser>
          <c:idx val="0"/>
          <c:order val="0"/>
          <c:tx>
            <c:strRef>
              <c:f>Inquiétudes!$N$4</c:f>
              <c:strCache>
                <c:ptCount val="1"/>
                <c:pt idx="0">
                  <c:v>Employeurs</c:v>
                </c:pt>
              </c:strCache>
            </c:strRef>
          </c:tx>
          <c:spPr>
            <a:solidFill>
              <a:schemeClr val="accent1"/>
            </a:solidFill>
            <a:ln>
              <a:noFill/>
            </a:ln>
            <a:effectLst/>
          </c:spPr>
          <c:invertIfNegative val="0"/>
          <c:dLbls>
            <c:dLbl>
              <c:idx val="7"/>
              <c:layout>
                <c:manualLayout>
                  <c:x val="1.2154296400222796E-3"/>
                  <c:y val="1.31775108242356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C71-46CB-804B-68735C1DF2B7}"/>
                </c:ext>
              </c:extLst>
            </c:dLbl>
            <c:dLbl>
              <c:idx val="8"/>
              <c:layout>
                <c:manualLayout>
                  <c:x val="0"/>
                  <c:y val="7.90650649454139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C71-46CB-804B-68735C1DF2B7}"/>
                </c:ext>
              </c:extLst>
            </c:dLbl>
            <c:dLbl>
              <c:idx val="9"/>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CB1B-45B2-AE3D-B61DC1E34F8A}"/>
                </c:ext>
              </c:extLst>
            </c:dLbl>
            <c:dLbl>
              <c:idx val="1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1-CB1B-45B2-AE3D-B61DC1E34F8A}"/>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Inquiétudes!$M$5:$M$15</c:f>
              <c:strCache>
                <c:ptCount val="11"/>
                <c:pt idx="0">
                  <c:v>Les relations avec nos partenaires privés, dont entreprises</c:v>
                </c:pt>
                <c:pt idx="1">
                  <c:v>La concurrence éventuelle avec le secteur privé lucratif</c:v>
                </c:pt>
                <c:pt idx="2">
                  <c:v>La diminution du nombre d'adhérents</c:v>
                </c:pt>
                <c:pt idx="3">
                  <c:v>Les moyens matériels, y compris les locaux</c:v>
                </c:pt>
                <c:pt idx="4">
                  <c:v>La motivation et l'investissement des dirigeants</c:v>
                </c:pt>
                <c:pt idx="5">
                  <c:v>Les relations avec les services de l'État</c:v>
                </c:pt>
                <c:pt idx="6">
                  <c:v>Les relations avec les collectivités territoriales</c:v>
                </c:pt>
                <c:pt idx="7">
                  <c:v>Le renouvellement des dirigeants bénévoles</c:v>
                </c:pt>
                <c:pt idx="8">
                  <c:v>Les ressources humaines bénévoles disponibles</c:v>
                </c:pt>
                <c:pt idx="9">
                  <c:v>L'évolution des politiques publiques</c:v>
                </c:pt>
                <c:pt idx="10">
                  <c:v>La situation financière</c:v>
                </c:pt>
              </c:strCache>
            </c:strRef>
          </c:cat>
          <c:val>
            <c:numRef>
              <c:f>Inquiétudes!$N$5:$N$15</c:f>
              <c:numCache>
                <c:formatCode>0%</c:formatCode>
                <c:ptCount val="11"/>
                <c:pt idx="0">
                  <c:v>0.11</c:v>
                </c:pt>
                <c:pt idx="1">
                  <c:v>0.16</c:v>
                </c:pt>
                <c:pt idx="2">
                  <c:v>0.19</c:v>
                </c:pt>
                <c:pt idx="3">
                  <c:v>0.22</c:v>
                </c:pt>
                <c:pt idx="4">
                  <c:v>0.22</c:v>
                </c:pt>
                <c:pt idx="5">
                  <c:v>0.24</c:v>
                </c:pt>
                <c:pt idx="6">
                  <c:v>0.27</c:v>
                </c:pt>
                <c:pt idx="7">
                  <c:v>0.41</c:v>
                </c:pt>
                <c:pt idx="8">
                  <c:v>0.43</c:v>
                </c:pt>
                <c:pt idx="9">
                  <c:v>0.51</c:v>
                </c:pt>
                <c:pt idx="10">
                  <c:v>0.7</c:v>
                </c:pt>
              </c:numCache>
            </c:numRef>
          </c:val>
          <c:extLst>
            <c:ext xmlns:c16="http://schemas.microsoft.com/office/drawing/2014/chart" uri="{C3380CC4-5D6E-409C-BE32-E72D297353CC}">
              <c16:uniqueId val="{00000000-2E9D-4B64-8BDF-36D8D23E6473}"/>
            </c:ext>
          </c:extLst>
        </c:ser>
        <c:ser>
          <c:idx val="1"/>
          <c:order val="1"/>
          <c:tx>
            <c:strRef>
              <c:f>Inquiétudes!$O$4</c:f>
              <c:strCache>
                <c:ptCount val="1"/>
                <c:pt idx="0">
                  <c:v>Non employeurs</c:v>
                </c:pt>
              </c:strCache>
            </c:strRef>
          </c:tx>
          <c:spPr>
            <a:solidFill>
              <a:schemeClr val="accent2"/>
            </a:solidFill>
            <a:ln>
              <a:noFill/>
            </a:ln>
            <a:effectLst/>
          </c:spPr>
          <c:invertIfNegative val="0"/>
          <c:dLbls>
            <c:dLbl>
              <c:idx val="0"/>
              <c:layout>
                <c:manualLayout>
                  <c:x val="0"/>
                  <c:y val="-1.3177510824235662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C71-46CB-804B-68735C1DF2B7}"/>
                </c:ext>
              </c:extLst>
            </c:dLbl>
            <c:dLbl>
              <c:idx val="1"/>
              <c:layout>
                <c:manualLayout>
                  <c:x val="-1.2154296400223687E-3"/>
                  <c:y val="-5.271004329694265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C71-46CB-804B-68735C1DF2B7}"/>
                </c:ext>
              </c:extLst>
            </c:dLbl>
            <c:dLbl>
              <c:idx val="5"/>
              <c:layout>
                <c:manualLayout>
                  <c:x val="2.4308592800445592E-3"/>
                  <c:y val="-5.271004329694313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C71-46CB-804B-68735C1DF2B7}"/>
                </c:ext>
              </c:extLst>
            </c:dLbl>
            <c:dLbl>
              <c:idx val="6"/>
              <c:layout>
                <c:manualLayout>
                  <c:x val="-1.2154296400222796E-3"/>
                  <c:y val="-7.906506494541349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C71-46CB-804B-68735C1DF2B7}"/>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6600"/>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2-CB1B-45B2-AE3D-B61DC1E34F8A}"/>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6600"/>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3-CB1B-45B2-AE3D-B61DC1E34F8A}"/>
                </c:ext>
              </c:extLst>
            </c:dLbl>
            <c:dLbl>
              <c:idx val="9"/>
              <c:layout>
                <c:manualLayout>
                  <c:x val="-1.2154296400222796E-3"/>
                  <c:y val="-7.906506494541410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C71-46CB-804B-68735C1DF2B7}"/>
                </c:ext>
              </c:extLst>
            </c:dLbl>
            <c:dLbl>
              <c:idx val="10"/>
              <c:layout>
                <c:manualLayout>
                  <c:x val="-8.9130477292087703E-17"/>
                  <c:y val="-5.271004329694265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C71-46CB-804B-68735C1DF2B7}"/>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FF6600"/>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Inquiétudes!$M$5:$M$15</c:f>
              <c:strCache>
                <c:ptCount val="11"/>
                <c:pt idx="0">
                  <c:v>Les relations avec nos partenaires privés, dont entreprises</c:v>
                </c:pt>
                <c:pt idx="1">
                  <c:v>La concurrence éventuelle avec le secteur privé lucratif</c:v>
                </c:pt>
                <c:pt idx="2">
                  <c:v>La diminution du nombre d'adhérents</c:v>
                </c:pt>
                <c:pt idx="3">
                  <c:v>Les moyens matériels, y compris les locaux</c:v>
                </c:pt>
                <c:pt idx="4">
                  <c:v>La motivation et l'investissement des dirigeants</c:v>
                </c:pt>
                <c:pt idx="5">
                  <c:v>Les relations avec les services de l'État</c:v>
                </c:pt>
                <c:pt idx="6">
                  <c:v>Les relations avec les collectivités territoriales</c:v>
                </c:pt>
                <c:pt idx="7">
                  <c:v>Le renouvellement des dirigeants bénévoles</c:v>
                </c:pt>
                <c:pt idx="8">
                  <c:v>Les ressources humaines bénévoles disponibles</c:v>
                </c:pt>
                <c:pt idx="9">
                  <c:v>L'évolution des politiques publiques</c:v>
                </c:pt>
                <c:pt idx="10">
                  <c:v>La situation financière</c:v>
                </c:pt>
              </c:strCache>
            </c:strRef>
          </c:cat>
          <c:val>
            <c:numRef>
              <c:f>Inquiétudes!$O$5:$O$15</c:f>
              <c:numCache>
                <c:formatCode>0%</c:formatCode>
                <c:ptCount val="11"/>
                <c:pt idx="0">
                  <c:v>0.05</c:v>
                </c:pt>
                <c:pt idx="1">
                  <c:v>0.06</c:v>
                </c:pt>
                <c:pt idx="2">
                  <c:v>0.28999999999999998</c:v>
                </c:pt>
                <c:pt idx="3">
                  <c:v>0.28999999999999998</c:v>
                </c:pt>
                <c:pt idx="4">
                  <c:v>0.26</c:v>
                </c:pt>
                <c:pt idx="5">
                  <c:v>0.13</c:v>
                </c:pt>
                <c:pt idx="6">
                  <c:v>0.22</c:v>
                </c:pt>
                <c:pt idx="7">
                  <c:v>0.49</c:v>
                </c:pt>
                <c:pt idx="8">
                  <c:v>0.65</c:v>
                </c:pt>
                <c:pt idx="9">
                  <c:v>0.26</c:v>
                </c:pt>
                <c:pt idx="10">
                  <c:v>0.3</c:v>
                </c:pt>
              </c:numCache>
            </c:numRef>
          </c:val>
          <c:extLst>
            <c:ext xmlns:c16="http://schemas.microsoft.com/office/drawing/2014/chart" uri="{C3380CC4-5D6E-409C-BE32-E72D297353CC}">
              <c16:uniqueId val="{00000001-2E9D-4B64-8BDF-36D8D23E6473}"/>
            </c:ext>
          </c:extLst>
        </c:ser>
        <c:dLbls>
          <c:showLegendKey val="0"/>
          <c:showVal val="0"/>
          <c:showCatName val="0"/>
          <c:showSerName val="0"/>
          <c:showPercent val="0"/>
          <c:showBubbleSize val="0"/>
        </c:dLbls>
        <c:gapWidth val="182"/>
        <c:axId val="391399328"/>
        <c:axId val="391400112"/>
      </c:barChart>
      <c:catAx>
        <c:axId val="391399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1400112"/>
        <c:crosses val="autoZero"/>
        <c:auto val="1"/>
        <c:lblAlgn val="ctr"/>
        <c:lblOffset val="100"/>
        <c:noMultiLvlLbl val="0"/>
      </c:catAx>
      <c:valAx>
        <c:axId val="39140011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1399328"/>
        <c:crosses val="autoZero"/>
        <c:crossBetween val="between"/>
      </c:valAx>
      <c:spPr>
        <a:noFill/>
        <a:ln>
          <a:noFill/>
        </a:ln>
        <a:effectLst/>
      </c:spPr>
    </c:plotArea>
    <c:legend>
      <c:legendPos val="b"/>
      <c:layout>
        <c:manualLayout>
          <c:xMode val="edge"/>
          <c:yMode val="edge"/>
          <c:x val="0.74177125422768542"/>
          <c:y val="0.40459004867585735"/>
          <c:w val="0.17278949715666025"/>
          <c:h val="0.13419707247589452"/>
        </c:manualLayout>
      </c:layout>
      <c:overlay val="0"/>
      <c:spPr>
        <a:solidFill>
          <a:schemeClr val="bg1"/>
        </a:solidFill>
        <a:ln>
          <a:solidFill>
            <a:schemeClr val="bg1">
              <a:lumMod val="75000"/>
            </a:schemeClr>
          </a:solid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5">
                <a:lumMod val="75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activités'!$M$4:$P$4</c:f>
              <c:strCache>
                <c:ptCount val="4"/>
                <c:pt idx="0">
                  <c:v>Social Santé Humanitaire</c:v>
                </c:pt>
                <c:pt idx="1">
                  <c:v>Culture</c:v>
                </c:pt>
                <c:pt idx="2">
                  <c:v>Sport</c:v>
                </c:pt>
                <c:pt idx="3">
                  <c:v>Loisirs - Éduc pop</c:v>
                </c:pt>
              </c:strCache>
            </c:strRef>
          </c:cat>
          <c:val>
            <c:numRef>
              <c:f>'Par activités'!$M$5:$P$5</c:f>
              <c:numCache>
                <c:formatCode>0%</c:formatCode>
                <c:ptCount val="4"/>
                <c:pt idx="0">
                  <c:v>0.44</c:v>
                </c:pt>
                <c:pt idx="1">
                  <c:v>0.41000000000000003</c:v>
                </c:pt>
                <c:pt idx="2">
                  <c:v>0.29000000000000004</c:v>
                </c:pt>
                <c:pt idx="3">
                  <c:v>0.43</c:v>
                </c:pt>
              </c:numCache>
            </c:numRef>
          </c:val>
          <c:extLst>
            <c:ext xmlns:c16="http://schemas.microsoft.com/office/drawing/2014/chart" uri="{C3380CC4-5D6E-409C-BE32-E72D297353CC}">
              <c16:uniqueId val="{00000000-47E9-404C-A715-F579B9ACFE8E}"/>
            </c:ext>
          </c:extLst>
        </c:ser>
        <c:dLbls>
          <c:showLegendKey val="0"/>
          <c:showVal val="0"/>
          <c:showCatName val="0"/>
          <c:showSerName val="0"/>
          <c:showPercent val="0"/>
          <c:showBubbleSize val="0"/>
        </c:dLbls>
        <c:gapWidth val="219"/>
        <c:overlap val="-27"/>
        <c:axId val="391399720"/>
        <c:axId val="391395408"/>
      </c:barChart>
      <c:catAx>
        <c:axId val="391399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1395408"/>
        <c:crosses val="autoZero"/>
        <c:auto val="1"/>
        <c:lblAlgn val="ctr"/>
        <c:lblOffset val="100"/>
        <c:noMultiLvlLbl val="0"/>
      </c:catAx>
      <c:valAx>
        <c:axId val="391395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1399720"/>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016571114221781E-2"/>
          <c:y val="0.10227581409021323"/>
          <c:w val="0.92737581990041518"/>
          <c:h val="0.78860510101628578"/>
        </c:manualLayout>
      </c:layout>
      <c:barChart>
        <c:barDir val="col"/>
        <c:grouping val="clustered"/>
        <c:varyColors val="0"/>
        <c:ser>
          <c:idx val="0"/>
          <c:order val="0"/>
          <c:tx>
            <c:strRef>
              <c:f>'Par activités'!$L$23</c:f>
              <c:strCache>
                <c:ptCount val="1"/>
                <c:pt idx="0">
                  <c:v>Finances</c:v>
                </c:pt>
              </c:strCache>
            </c:strRef>
          </c:tx>
          <c:spPr>
            <a:solidFill>
              <a:srgbClr val="006600"/>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CC9F-4B7E-89C7-953CC0B8F88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activités'!$M$22:$P$22</c:f>
              <c:strCache>
                <c:ptCount val="4"/>
                <c:pt idx="0">
                  <c:v>Social Santé Humanitaire</c:v>
                </c:pt>
                <c:pt idx="1">
                  <c:v>Culture</c:v>
                </c:pt>
                <c:pt idx="2">
                  <c:v>Sport</c:v>
                </c:pt>
                <c:pt idx="3">
                  <c:v>Loisirs - Éduc pop</c:v>
                </c:pt>
              </c:strCache>
            </c:strRef>
          </c:cat>
          <c:val>
            <c:numRef>
              <c:f>'Par activités'!$M$23:$P$23</c:f>
              <c:numCache>
                <c:formatCode>0%</c:formatCode>
                <c:ptCount val="4"/>
                <c:pt idx="0">
                  <c:v>0.54</c:v>
                </c:pt>
                <c:pt idx="1">
                  <c:v>0.51</c:v>
                </c:pt>
                <c:pt idx="2">
                  <c:v>0.35000000000000003</c:v>
                </c:pt>
                <c:pt idx="3">
                  <c:v>0.51</c:v>
                </c:pt>
              </c:numCache>
            </c:numRef>
          </c:val>
          <c:extLst>
            <c:ext xmlns:c16="http://schemas.microsoft.com/office/drawing/2014/chart" uri="{C3380CC4-5D6E-409C-BE32-E72D297353CC}">
              <c16:uniqueId val="{00000000-4F31-45EF-B727-F8D2215AFAA3}"/>
            </c:ext>
          </c:extLst>
        </c:ser>
        <c:ser>
          <c:idx val="1"/>
          <c:order val="1"/>
          <c:tx>
            <c:strRef>
              <c:f>'Par activités'!$L$24</c:f>
              <c:strCache>
                <c:ptCount val="1"/>
                <c:pt idx="0">
                  <c:v>Bénévolat</c:v>
                </c:pt>
              </c:strCache>
            </c:strRef>
          </c:tx>
          <c:spPr>
            <a:solidFill>
              <a:srgbClr val="9933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activités'!$M$22:$P$22</c:f>
              <c:strCache>
                <c:ptCount val="4"/>
                <c:pt idx="0">
                  <c:v>Social Santé Humanitaire</c:v>
                </c:pt>
                <c:pt idx="1">
                  <c:v>Culture</c:v>
                </c:pt>
                <c:pt idx="2">
                  <c:v>Sport</c:v>
                </c:pt>
                <c:pt idx="3">
                  <c:v>Loisirs - Éduc pop</c:v>
                </c:pt>
              </c:strCache>
            </c:strRef>
          </c:cat>
          <c:val>
            <c:numRef>
              <c:f>'Par activités'!$M$24:$P$24</c:f>
              <c:numCache>
                <c:formatCode>0%</c:formatCode>
                <c:ptCount val="4"/>
                <c:pt idx="0">
                  <c:v>0.49</c:v>
                </c:pt>
                <c:pt idx="1">
                  <c:v>0.44999999999999996</c:v>
                </c:pt>
                <c:pt idx="2">
                  <c:v>0.51</c:v>
                </c:pt>
                <c:pt idx="3">
                  <c:v>0.51</c:v>
                </c:pt>
              </c:numCache>
            </c:numRef>
          </c:val>
          <c:extLst>
            <c:ext xmlns:c16="http://schemas.microsoft.com/office/drawing/2014/chart" uri="{C3380CC4-5D6E-409C-BE32-E72D297353CC}">
              <c16:uniqueId val="{00000001-4F31-45EF-B727-F8D2215AFAA3}"/>
            </c:ext>
          </c:extLst>
        </c:ser>
        <c:dLbls>
          <c:showLegendKey val="0"/>
          <c:showVal val="0"/>
          <c:showCatName val="0"/>
          <c:showSerName val="0"/>
          <c:showPercent val="0"/>
          <c:showBubbleSize val="0"/>
        </c:dLbls>
        <c:gapWidth val="182"/>
        <c:axId val="391396192"/>
        <c:axId val="389837824"/>
      </c:barChart>
      <c:catAx>
        <c:axId val="391396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89837824"/>
        <c:crosses val="autoZero"/>
        <c:auto val="1"/>
        <c:lblAlgn val="ctr"/>
        <c:lblOffset val="100"/>
        <c:noMultiLvlLbl val="0"/>
      </c:catAx>
      <c:valAx>
        <c:axId val="3898378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1396192"/>
        <c:crosses val="autoZero"/>
        <c:crossBetween val="between"/>
      </c:valAx>
      <c:spPr>
        <a:noFill/>
        <a:ln>
          <a:noFill/>
        </a:ln>
        <a:effectLst/>
      </c:spPr>
    </c:plotArea>
    <c:legend>
      <c:legendPos val="b"/>
      <c:layout>
        <c:manualLayout>
          <c:xMode val="edge"/>
          <c:yMode val="edge"/>
          <c:x val="0.38254881132019636"/>
          <c:y val="0"/>
          <c:w val="0.24818191732762523"/>
          <c:h val="0.10945515504640053"/>
        </c:manualLayout>
      </c:layout>
      <c:overlay val="0"/>
      <c:spPr>
        <a:solidFill>
          <a:schemeClr val="bg1"/>
        </a:solidFill>
        <a:ln>
          <a:solidFill>
            <a:schemeClr val="bg1">
              <a:lumMod val="65000"/>
            </a:schemeClr>
          </a:solid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'Par activités'!$J$93</c:f>
              <c:strCache>
                <c:ptCount val="1"/>
                <c:pt idx="0">
                  <c:v>Ressource bénévole</c:v>
                </c:pt>
              </c:strCache>
            </c:strRef>
          </c:tx>
          <c:spPr>
            <a:ln w="28575" cap="rnd">
              <a:solidFill>
                <a:srgbClr val="993366"/>
              </a:solidFill>
              <a:round/>
            </a:ln>
            <a:effectLst/>
          </c:spPr>
          <c:marker>
            <c:symbol val="none"/>
          </c:marker>
          <c:dLbls>
            <c:dLbl>
              <c:idx val="3"/>
              <c:layout>
                <c:manualLayout>
                  <c:x val="-2.5891300401349977E-2"/>
                  <c:y val="5.176857368253843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B56-408A-86F4-871BDF3E1131}"/>
                </c:ext>
              </c:extLst>
            </c:dLbl>
            <c:spPr>
              <a:noFill/>
              <a:ln>
                <a:noFill/>
              </a:ln>
              <a:effectLst/>
            </c:spPr>
            <c:txPr>
              <a:bodyPr rot="0" spcFirstLastPara="1" vertOverflow="ellipsis" vert="horz" wrap="square" anchor="ctr" anchorCtr="1"/>
              <a:lstStyle/>
              <a:p>
                <a:pPr>
                  <a:defRPr sz="1400" b="1" i="0" u="none" strike="noStrike" kern="1200" baseline="0">
                    <a:solidFill>
                      <a:srgbClr val="993366"/>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activités'!$K$92:$N$92</c:f>
              <c:strCache>
                <c:ptCount val="4"/>
                <c:pt idx="0">
                  <c:v>Social Santé Humanitaire</c:v>
                </c:pt>
                <c:pt idx="1">
                  <c:v>Culture</c:v>
                </c:pt>
                <c:pt idx="2">
                  <c:v>Sport</c:v>
                </c:pt>
                <c:pt idx="3">
                  <c:v>Loisirs - éduc pop</c:v>
                </c:pt>
              </c:strCache>
            </c:strRef>
          </c:cat>
          <c:val>
            <c:numRef>
              <c:f>'Par activités'!$K$93:$N$93</c:f>
              <c:numCache>
                <c:formatCode>0%</c:formatCode>
                <c:ptCount val="4"/>
                <c:pt idx="0">
                  <c:v>0.47</c:v>
                </c:pt>
                <c:pt idx="1">
                  <c:v>0.47</c:v>
                </c:pt>
                <c:pt idx="2">
                  <c:v>0.57999999999999996</c:v>
                </c:pt>
                <c:pt idx="3">
                  <c:v>0.46</c:v>
                </c:pt>
              </c:numCache>
            </c:numRef>
          </c:val>
          <c:smooth val="0"/>
          <c:extLst>
            <c:ext xmlns:c16="http://schemas.microsoft.com/office/drawing/2014/chart" uri="{C3380CC4-5D6E-409C-BE32-E72D297353CC}">
              <c16:uniqueId val="{00000000-7B56-408A-86F4-871BDF3E1131}"/>
            </c:ext>
          </c:extLst>
        </c:ser>
        <c:ser>
          <c:idx val="1"/>
          <c:order val="1"/>
          <c:tx>
            <c:strRef>
              <c:f>'Par activités'!$J$94</c:f>
              <c:strCache>
                <c:ptCount val="1"/>
                <c:pt idx="0">
                  <c:v>Motivation des dirigeants</c:v>
                </c:pt>
              </c:strCache>
            </c:strRef>
          </c:tx>
          <c:spPr>
            <a:ln w="28575" cap="rnd">
              <a:solidFill>
                <a:srgbClr val="993366"/>
              </a:solidFill>
              <a:prstDash val="dash"/>
              <a:round/>
            </a:ln>
            <a:effectLst/>
          </c:spPr>
          <c:marker>
            <c:symbol val="none"/>
          </c:marker>
          <c:dLbls>
            <c:spPr>
              <a:noFill/>
              <a:ln>
                <a:noFill/>
              </a:ln>
              <a:effectLst/>
            </c:spPr>
            <c:txPr>
              <a:bodyPr rot="0" spcFirstLastPara="1" vertOverflow="ellipsis" vert="horz" wrap="square" anchor="ctr" anchorCtr="1"/>
              <a:lstStyle/>
              <a:p>
                <a:pPr>
                  <a:defRPr sz="1400" b="0" i="0" u="none" strike="noStrike" kern="1200" baseline="0">
                    <a:solidFill>
                      <a:srgbClr val="CD699B"/>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activités'!$K$92:$N$92</c:f>
              <c:strCache>
                <c:ptCount val="4"/>
                <c:pt idx="0">
                  <c:v>Social Santé Humanitaire</c:v>
                </c:pt>
                <c:pt idx="1">
                  <c:v>Culture</c:v>
                </c:pt>
                <c:pt idx="2">
                  <c:v>Sport</c:v>
                </c:pt>
                <c:pt idx="3">
                  <c:v>Loisirs - éduc pop</c:v>
                </c:pt>
              </c:strCache>
            </c:strRef>
          </c:cat>
          <c:val>
            <c:numRef>
              <c:f>'Par activités'!$K$94:$N$94</c:f>
              <c:numCache>
                <c:formatCode>0%</c:formatCode>
                <c:ptCount val="4"/>
                <c:pt idx="0">
                  <c:v>0.19</c:v>
                </c:pt>
                <c:pt idx="1">
                  <c:v>0.24</c:v>
                </c:pt>
                <c:pt idx="2">
                  <c:v>0.25</c:v>
                </c:pt>
                <c:pt idx="3">
                  <c:v>0.24</c:v>
                </c:pt>
              </c:numCache>
            </c:numRef>
          </c:val>
          <c:smooth val="0"/>
          <c:extLst>
            <c:ext xmlns:c16="http://schemas.microsoft.com/office/drawing/2014/chart" uri="{C3380CC4-5D6E-409C-BE32-E72D297353CC}">
              <c16:uniqueId val="{00000001-7B56-408A-86F4-871BDF3E1131}"/>
            </c:ext>
          </c:extLst>
        </c:ser>
        <c:ser>
          <c:idx val="2"/>
          <c:order val="2"/>
          <c:tx>
            <c:strRef>
              <c:f>'Par activités'!$J$95</c:f>
              <c:strCache>
                <c:ptCount val="1"/>
                <c:pt idx="0">
                  <c:v>Renouvellement des dirigeants</c:v>
                </c:pt>
              </c:strCache>
            </c:strRef>
          </c:tx>
          <c:spPr>
            <a:ln w="28575" cap="rnd">
              <a:solidFill>
                <a:srgbClr val="993366"/>
              </a:solidFill>
              <a:prstDash val="sysDot"/>
              <a:round/>
            </a:ln>
            <a:effectLst/>
          </c:spPr>
          <c:marker>
            <c:symbol val="none"/>
          </c:marker>
          <c:dLbls>
            <c:dLbl>
              <c:idx val="3"/>
              <c:layout>
                <c:manualLayout>
                  <c:x val="-2.8391948824940533E-2"/>
                  <c:y val="-6.110851321298920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B56-408A-86F4-871BDF3E1131}"/>
                </c:ext>
              </c:extLst>
            </c:dLbl>
            <c:spPr>
              <a:noFill/>
              <a:ln>
                <a:noFill/>
              </a:ln>
              <a:effectLst/>
            </c:spPr>
            <c:txPr>
              <a:bodyPr rot="0" spcFirstLastPara="1" vertOverflow="ellipsis" vert="horz" wrap="square" anchor="ctr" anchorCtr="1"/>
              <a:lstStyle/>
              <a:p>
                <a:pPr>
                  <a:defRPr sz="1400" b="0" i="0" u="none" strike="noStrike" kern="1200" baseline="0">
                    <a:solidFill>
                      <a:srgbClr val="C34986"/>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activités'!$K$92:$N$92</c:f>
              <c:strCache>
                <c:ptCount val="4"/>
                <c:pt idx="0">
                  <c:v>Social Santé Humanitaire</c:v>
                </c:pt>
                <c:pt idx="1">
                  <c:v>Culture</c:v>
                </c:pt>
                <c:pt idx="2">
                  <c:v>Sport</c:v>
                </c:pt>
                <c:pt idx="3">
                  <c:v>Loisirs - éduc pop</c:v>
                </c:pt>
              </c:strCache>
            </c:strRef>
          </c:cat>
          <c:val>
            <c:numRef>
              <c:f>'Par activités'!$K$95:$N$95</c:f>
              <c:numCache>
                <c:formatCode>0%</c:formatCode>
                <c:ptCount val="4"/>
                <c:pt idx="0">
                  <c:v>0.44</c:v>
                </c:pt>
                <c:pt idx="1">
                  <c:v>0.37</c:v>
                </c:pt>
                <c:pt idx="2">
                  <c:v>0.53</c:v>
                </c:pt>
                <c:pt idx="3">
                  <c:v>0.48</c:v>
                </c:pt>
              </c:numCache>
            </c:numRef>
          </c:val>
          <c:smooth val="0"/>
          <c:extLst>
            <c:ext xmlns:c16="http://schemas.microsoft.com/office/drawing/2014/chart" uri="{C3380CC4-5D6E-409C-BE32-E72D297353CC}">
              <c16:uniqueId val="{00000002-7B56-408A-86F4-871BDF3E1131}"/>
            </c:ext>
          </c:extLst>
        </c:ser>
        <c:dLbls>
          <c:showLegendKey val="0"/>
          <c:showVal val="0"/>
          <c:showCatName val="0"/>
          <c:showSerName val="0"/>
          <c:showPercent val="0"/>
          <c:showBubbleSize val="0"/>
        </c:dLbls>
        <c:smooth val="0"/>
        <c:axId val="393100016"/>
        <c:axId val="393094528"/>
      </c:lineChart>
      <c:catAx>
        <c:axId val="393100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4528"/>
        <c:crosses val="autoZero"/>
        <c:auto val="1"/>
        <c:lblAlgn val="ctr"/>
        <c:lblOffset val="100"/>
        <c:noMultiLvlLbl val="0"/>
      </c:catAx>
      <c:valAx>
        <c:axId val="3930945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10001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81987989537635E-2"/>
          <c:y val="0.11989320587530911"/>
          <c:w val="0.93029821227983922"/>
          <c:h val="0.75290026760444073"/>
        </c:manualLayout>
      </c:layout>
      <c:barChart>
        <c:barDir val="col"/>
        <c:grouping val="clustered"/>
        <c:varyColors val="0"/>
        <c:ser>
          <c:idx val="0"/>
          <c:order val="0"/>
          <c:tx>
            <c:strRef>
              <c:f>'Par activités'!$I$102</c:f>
              <c:strCache>
                <c:ptCount val="1"/>
                <c:pt idx="0">
                  <c:v>Les finances</c:v>
                </c:pt>
              </c:strCache>
            </c:strRef>
          </c:tx>
          <c:spPr>
            <a:solidFill>
              <a:schemeClr val="tx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activités'!$J$101:$M$101</c:f>
              <c:strCache>
                <c:ptCount val="4"/>
                <c:pt idx="0">
                  <c:v>Social Santé Humanitaire</c:v>
                </c:pt>
                <c:pt idx="1">
                  <c:v>Culture</c:v>
                </c:pt>
                <c:pt idx="2">
                  <c:v>Sport</c:v>
                </c:pt>
                <c:pt idx="3">
                  <c:v>Loisirs - Éduc pop</c:v>
                </c:pt>
              </c:strCache>
            </c:strRef>
          </c:cat>
          <c:val>
            <c:numRef>
              <c:f>'Par activités'!$J$102:$M$102</c:f>
              <c:numCache>
                <c:formatCode>0%</c:formatCode>
                <c:ptCount val="4"/>
                <c:pt idx="0">
                  <c:v>0.63</c:v>
                </c:pt>
                <c:pt idx="1">
                  <c:v>0.56000000000000005</c:v>
                </c:pt>
                <c:pt idx="2">
                  <c:v>0.42</c:v>
                </c:pt>
                <c:pt idx="3">
                  <c:v>0.61</c:v>
                </c:pt>
              </c:numCache>
            </c:numRef>
          </c:val>
          <c:extLst>
            <c:ext xmlns:c16="http://schemas.microsoft.com/office/drawing/2014/chart" uri="{C3380CC4-5D6E-409C-BE32-E72D297353CC}">
              <c16:uniqueId val="{00000000-D264-4B3E-BC48-6A57B89419C9}"/>
            </c:ext>
          </c:extLst>
        </c:ser>
        <c:ser>
          <c:idx val="1"/>
          <c:order val="1"/>
          <c:tx>
            <c:strRef>
              <c:f>'Par activités'!$I$103</c:f>
              <c:strCache>
                <c:ptCount val="1"/>
                <c:pt idx="0">
                  <c:v>Les politiques publiques</c:v>
                </c:pt>
              </c:strCache>
            </c:strRef>
          </c:tx>
          <c:spPr>
            <a:solidFill>
              <a:schemeClr val="accent4">
                <a:lumMod val="75000"/>
              </a:schemeClr>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C50F-4AAE-9028-F661BD65BDC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activités'!$J$101:$M$101</c:f>
              <c:strCache>
                <c:ptCount val="4"/>
                <c:pt idx="0">
                  <c:v>Social Santé Humanitaire</c:v>
                </c:pt>
                <c:pt idx="1">
                  <c:v>Culture</c:v>
                </c:pt>
                <c:pt idx="2">
                  <c:v>Sport</c:v>
                </c:pt>
                <c:pt idx="3">
                  <c:v>Loisirs - Éduc pop</c:v>
                </c:pt>
              </c:strCache>
            </c:strRef>
          </c:cat>
          <c:val>
            <c:numRef>
              <c:f>'Par activités'!$J$103:$M$103</c:f>
              <c:numCache>
                <c:formatCode>0%</c:formatCode>
                <c:ptCount val="4"/>
                <c:pt idx="0">
                  <c:v>0.5</c:v>
                </c:pt>
                <c:pt idx="1">
                  <c:v>0.42</c:v>
                </c:pt>
                <c:pt idx="2">
                  <c:v>0.37</c:v>
                </c:pt>
                <c:pt idx="3">
                  <c:v>0.46</c:v>
                </c:pt>
              </c:numCache>
            </c:numRef>
          </c:val>
          <c:extLst>
            <c:ext xmlns:c16="http://schemas.microsoft.com/office/drawing/2014/chart" uri="{C3380CC4-5D6E-409C-BE32-E72D297353CC}">
              <c16:uniqueId val="{00000001-D264-4B3E-BC48-6A57B89419C9}"/>
            </c:ext>
          </c:extLst>
        </c:ser>
        <c:dLbls>
          <c:showLegendKey val="0"/>
          <c:showVal val="0"/>
          <c:showCatName val="0"/>
          <c:showSerName val="0"/>
          <c:showPercent val="0"/>
          <c:showBubbleSize val="0"/>
        </c:dLbls>
        <c:gapWidth val="182"/>
        <c:axId val="393098840"/>
        <c:axId val="393092568"/>
      </c:barChart>
      <c:catAx>
        <c:axId val="393098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2568"/>
        <c:crosses val="autoZero"/>
        <c:auto val="1"/>
        <c:lblAlgn val="ctr"/>
        <c:lblOffset val="100"/>
        <c:noMultiLvlLbl val="0"/>
      </c:catAx>
      <c:valAx>
        <c:axId val="393092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8840"/>
        <c:crosses val="autoZero"/>
        <c:crossBetween val="between"/>
      </c:valAx>
      <c:spPr>
        <a:noFill/>
        <a:ln>
          <a:noFill/>
        </a:ln>
        <a:effectLst/>
      </c:spPr>
    </c:plotArea>
    <c:legend>
      <c:legendPos val="b"/>
      <c:layout>
        <c:manualLayout>
          <c:xMode val="edge"/>
          <c:yMode val="edge"/>
          <c:x val="0.34498823270137852"/>
          <c:y val="3.7004777705952563E-2"/>
          <c:w val="0.36100452417030532"/>
          <c:h val="0.10610637212015164"/>
        </c:manualLayout>
      </c:layout>
      <c:overlay val="0"/>
      <c:spPr>
        <a:solidFill>
          <a:schemeClr val="bg1"/>
        </a:solidFill>
        <a:ln>
          <a:solidFill>
            <a:schemeClr val="bg1">
              <a:lumMod val="75000"/>
            </a:schemeClr>
          </a:solid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622639186671693E-2"/>
          <c:y val="0.15284688547193123"/>
          <c:w val="0.93037250412551797"/>
          <c:h val="0.75066043170827412"/>
        </c:manualLayout>
      </c:layout>
      <c:barChart>
        <c:barDir val="col"/>
        <c:grouping val="clustered"/>
        <c:varyColors val="0"/>
        <c:ser>
          <c:idx val="0"/>
          <c:order val="0"/>
          <c:tx>
            <c:strRef>
              <c:f>'Par activités'!$O$102</c:f>
              <c:strCache>
                <c:ptCount val="1"/>
                <c:pt idx="0">
                  <c:v>Avec les services de l'Etat</c:v>
                </c:pt>
              </c:strCache>
            </c:strRef>
          </c:tx>
          <c:spPr>
            <a:solidFill>
              <a:schemeClr val="accent3">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activités'!$P$101:$S$101</c:f>
              <c:strCache>
                <c:ptCount val="4"/>
                <c:pt idx="0">
                  <c:v>Social Santé Humanitaire</c:v>
                </c:pt>
                <c:pt idx="1">
                  <c:v>Culture</c:v>
                </c:pt>
                <c:pt idx="2">
                  <c:v>Sport</c:v>
                </c:pt>
                <c:pt idx="3">
                  <c:v>Loisirs - Éduc pop</c:v>
                </c:pt>
              </c:strCache>
            </c:strRef>
          </c:cat>
          <c:val>
            <c:numRef>
              <c:f>'Par activités'!$P$102:$S$102</c:f>
              <c:numCache>
                <c:formatCode>0%</c:formatCode>
                <c:ptCount val="4"/>
                <c:pt idx="0">
                  <c:v>0.24</c:v>
                </c:pt>
                <c:pt idx="1">
                  <c:v>0.19</c:v>
                </c:pt>
                <c:pt idx="2">
                  <c:v>0.15</c:v>
                </c:pt>
                <c:pt idx="3">
                  <c:v>0.21</c:v>
                </c:pt>
              </c:numCache>
            </c:numRef>
          </c:val>
          <c:extLst>
            <c:ext xmlns:c16="http://schemas.microsoft.com/office/drawing/2014/chart" uri="{C3380CC4-5D6E-409C-BE32-E72D297353CC}">
              <c16:uniqueId val="{00000000-5668-4AB5-A405-E43F8B099551}"/>
            </c:ext>
          </c:extLst>
        </c:ser>
        <c:ser>
          <c:idx val="1"/>
          <c:order val="1"/>
          <c:tx>
            <c:strRef>
              <c:f>'Par activités'!$O$103</c:f>
              <c:strCache>
                <c:ptCount val="1"/>
                <c:pt idx="0">
                  <c:v>Avec les collectivités territoriales</c:v>
                </c:pt>
              </c:strCache>
            </c:strRef>
          </c:tx>
          <c:spPr>
            <a:solidFill>
              <a:schemeClr val="accent2">
                <a:lumMod val="50000"/>
              </a:schemeClr>
            </a:solidFill>
            <a:ln>
              <a:noFill/>
            </a:ln>
            <a:effectLst/>
          </c:spPr>
          <c:invertIfNegative val="0"/>
          <c:dLbls>
            <c:dLbl>
              <c:idx val="1"/>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8209-46C7-95EF-BF926CD822B5}"/>
                </c:ext>
              </c:extLst>
            </c:dLbl>
            <c:dLbl>
              <c:idx val="3"/>
              <c:tx>
                <c:rich>
                  <a:bodyPr/>
                  <a:lstStyle/>
                  <a:p>
                    <a:fld id="{F1F67727-3CD0-4D8E-89C6-427B7BF6176D}" type="VALUE">
                      <a:rPr lang="en-US" b="1" i="0" baseline="0"/>
                      <a:pPr/>
                      <a:t>[VALEUR]</a:t>
                    </a:fld>
                    <a:endParaRPr lang="fr-F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9E0-43B7-A864-88CC03BE4E1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activités'!$P$101:$S$101</c:f>
              <c:strCache>
                <c:ptCount val="4"/>
                <c:pt idx="0">
                  <c:v>Social Santé Humanitaire</c:v>
                </c:pt>
                <c:pt idx="1">
                  <c:v>Culture</c:v>
                </c:pt>
                <c:pt idx="2">
                  <c:v>Sport</c:v>
                </c:pt>
                <c:pt idx="3">
                  <c:v>Loisirs - Éduc pop</c:v>
                </c:pt>
              </c:strCache>
            </c:strRef>
          </c:cat>
          <c:val>
            <c:numRef>
              <c:f>'Par activités'!$P$103:$S$103</c:f>
              <c:numCache>
                <c:formatCode>0%</c:formatCode>
                <c:ptCount val="4"/>
                <c:pt idx="0">
                  <c:v>0.21</c:v>
                </c:pt>
                <c:pt idx="1">
                  <c:v>0.32</c:v>
                </c:pt>
                <c:pt idx="2">
                  <c:v>0.22</c:v>
                </c:pt>
                <c:pt idx="3">
                  <c:v>0.31</c:v>
                </c:pt>
              </c:numCache>
            </c:numRef>
          </c:val>
          <c:extLst>
            <c:ext xmlns:c16="http://schemas.microsoft.com/office/drawing/2014/chart" uri="{C3380CC4-5D6E-409C-BE32-E72D297353CC}">
              <c16:uniqueId val="{00000001-5668-4AB5-A405-E43F8B099551}"/>
            </c:ext>
          </c:extLst>
        </c:ser>
        <c:dLbls>
          <c:showLegendKey val="0"/>
          <c:showVal val="0"/>
          <c:showCatName val="0"/>
          <c:showSerName val="0"/>
          <c:showPercent val="0"/>
          <c:showBubbleSize val="0"/>
        </c:dLbls>
        <c:gapWidth val="182"/>
        <c:axId val="393099232"/>
        <c:axId val="393097272"/>
      </c:barChart>
      <c:catAx>
        <c:axId val="3930992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7272"/>
        <c:crosses val="autoZero"/>
        <c:auto val="1"/>
        <c:lblAlgn val="ctr"/>
        <c:lblOffset val="100"/>
        <c:noMultiLvlLbl val="0"/>
      </c:catAx>
      <c:valAx>
        <c:axId val="3930972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9232"/>
        <c:crosses val="autoZero"/>
        <c:crossBetween val="between"/>
      </c:valAx>
      <c:spPr>
        <a:noFill/>
        <a:ln>
          <a:noFill/>
        </a:ln>
        <a:effectLst/>
      </c:spPr>
    </c:plotArea>
    <c:legend>
      <c:legendPos val="b"/>
      <c:layout>
        <c:manualLayout>
          <c:xMode val="edge"/>
          <c:yMode val="edge"/>
          <c:x val="0.28205741269445522"/>
          <c:y val="3.7942068481209998E-2"/>
          <c:w val="0.55301660302326461"/>
          <c:h val="7.7660828761756007E-2"/>
        </c:manualLayout>
      </c:layout>
      <c:overlay val="0"/>
      <c:spPr>
        <a:noFill/>
        <a:ln>
          <a:solidFill>
            <a:schemeClr val="bg1">
              <a:lumMod val="75000"/>
            </a:schemeClr>
          </a:solid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483814523184598E-2"/>
          <c:y val="6.4814814814814811E-2"/>
          <c:w val="0.88396062992125979"/>
          <c:h val="0.79118839311752698"/>
        </c:manualLayout>
      </c:layout>
      <c:barChart>
        <c:barDir val="col"/>
        <c:grouping val="clustered"/>
        <c:varyColors val="0"/>
        <c:ser>
          <c:idx val="0"/>
          <c:order val="0"/>
          <c:tx>
            <c:strRef>
              <c:f>'Par budget'!$Q$5</c:f>
              <c:strCache>
                <c:ptCount val="1"/>
                <c:pt idx="0">
                  <c:v>Difficile ou très difficile</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budget'!$R$4:$W$4</c:f>
              <c:strCache>
                <c:ptCount val="6"/>
                <c:pt idx="0">
                  <c:v>Moins de 10 K €</c:v>
                </c:pt>
                <c:pt idx="1">
                  <c:v>10 à 50 K €</c:v>
                </c:pt>
                <c:pt idx="2">
                  <c:v>50 à 100 K €</c:v>
                </c:pt>
                <c:pt idx="3">
                  <c:v>100 à 200 K €</c:v>
                </c:pt>
                <c:pt idx="4">
                  <c:v>200 à 500 K €</c:v>
                </c:pt>
                <c:pt idx="5">
                  <c:v>Plus de 500 K €</c:v>
                </c:pt>
              </c:strCache>
            </c:strRef>
          </c:cat>
          <c:val>
            <c:numRef>
              <c:f>'Par budget'!$R$5:$W$5</c:f>
              <c:numCache>
                <c:formatCode>0%</c:formatCode>
                <c:ptCount val="6"/>
                <c:pt idx="0">
                  <c:v>0.37</c:v>
                </c:pt>
                <c:pt idx="1">
                  <c:v>0.33999999999999997</c:v>
                </c:pt>
                <c:pt idx="2">
                  <c:v>0.37</c:v>
                </c:pt>
                <c:pt idx="3">
                  <c:v>0.44</c:v>
                </c:pt>
                <c:pt idx="4">
                  <c:v>0.41000000000000003</c:v>
                </c:pt>
                <c:pt idx="5">
                  <c:v>0.53</c:v>
                </c:pt>
              </c:numCache>
            </c:numRef>
          </c:val>
          <c:extLst>
            <c:ext xmlns:c16="http://schemas.microsoft.com/office/drawing/2014/chart" uri="{C3380CC4-5D6E-409C-BE32-E72D297353CC}">
              <c16:uniqueId val="{00000000-5C28-4017-A09D-A3A06D531B70}"/>
            </c:ext>
          </c:extLst>
        </c:ser>
        <c:dLbls>
          <c:showLegendKey val="0"/>
          <c:showVal val="0"/>
          <c:showCatName val="0"/>
          <c:showSerName val="0"/>
          <c:showPercent val="0"/>
          <c:showBubbleSize val="0"/>
        </c:dLbls>
        <c:gapWidth val="150"/>
        <c:axId val="393092960"/>
        <c:axId val="393098448"/>
      </c:barChart>
      <c:catAx>
        <c:axId val="39309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8448"/>
        <c:crosses val="autoZero"/>
        <c:auto val="1"/>
        <c:lblAlgn val="ctr"/>
        <c:lblOffset val="100"/>
        <c:noMultiLvlLbl val="0"/>
      </c:catAx>
      <c:valAx>
        <c:axId val="393098448"/>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296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26159230096238E-2"/>
          <c:y val="6.4814814814814811E-2"/>
          <c:w val="0.88396062992125979"/>
          <c:h val="0.78329343495486103"/>
        </c:manualLayout>
      </c:layout>
      <c:lineChart>
        <c:grouping val="standard"/>
        <c:varyColors val="0"/>
        <c:ser>
          <c:idx val="0"/>
          <c:order val="0"/>
          <c:tx>
            <c:strRef>
              <c:f>'Par budget'!$Q$24</c:f>
              <c:strCache>
                <c:ptCount val="1"/>
                <c:pt idx="0">
                  <c:v>  Finances</c:v>
                </c:pt>
              </c:strCache>
            </c:strRef>
          </c:tx>
          <c:spPr>
            <a:ln w="28575" cap="rnd">
              <a:solidFill>
                <a:srgbClr val="006600"/>
              </a:solidFill>
              <a:round/>
            </a:ln>
            <a:effectLst/>
          </c:spPr>
          <c:marker>
            <c:symbol val="none"/>
          </c:marker>
          <c:dLbls>
            <c:dLbl>
              <c:idx val="0"/>
              <c:layout>
                <c:manualLayout>
                  <c:x val="-2.8596224526360958E-2"/>
                  <c:y val="-4.4813999846503229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475-40F8-8906-D2E2D8016179}"/>
                </c:ext>
              </c:extLst>
            </c:dLbl>
            <c:dLbl>
              <c:idx val="5"/>
              <c:layout>
                <c:manualLayout>
                  <c:x val="-3.1105323507120818E-2"/>
                  <c:y val="-6.722099976975486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475-40F8-8906-D2E2D801617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budget'!$R$23:$W$23</c:f>
              <c:strCache>
                <c:ptCount val="6"/>
                <c:pt idx="0">
                  <c:v>Moins de 10 K €</c:v>
                </c:pt>
                <c:pt idx="1">
                  <c:v>10 à 50 K €</c:v>
                </c:pt>
                <c:pt idx="2">
                  <c:v>50 à 100 K €</c:v>
                </c:pt>
                <c:pt idx="3">
                  <c:v>100 à 200 K €</c:v>
                </c:pt>
                <c:pt idx="4">
                  <c:v>200 à 500 K €</c:v>
                </c:pt>
                <c:pt idx="5">
                  <c:v>Plus de 500 K €</c:v>
                </c:pt>
              </c:strCache>
            </c:strRef>
          </c:cat>
          <c:val>
            <c:numRef>
              <c:f>'Par budget'!$R$24:$W$24</c:f>
              <c:numCache>
                <c:formatCode>0%</c:formatCode>
                <c:ptCount val="6"/>
                <c:pt idx="0">
                  <c:v>0.36</c:v>
                </c:pt>
                <c:pt idx="1">
                  <c:v>0.39</c:v>
                </c:pt>
                <c:pt idx="2">
                  <c:v>0.49</c:v>
                </c:pt>
                <c:pt idx="3">
                  <c:v>0.64</c:v>
                </c:pt>
                <c:pt idx="4">
                  <c:v>0.66</c:v>
                </c:pt>
                <c:pt idx="5">
                  <c:v>0.63</c:v>
                </c:pt>
              </c:numCache>
            </c:numRef>
          </c:val>
          <c:smooth val="0"/>
          <c:extLst>
            <c:ext xmlns:c16="http://schemas.microsoft.com/office/drawing/2014/chart" uri="{C3380CC4-5D6E-409C-BE32-E72D297353CC}">
              <c16:uniqueId val="{00000000-1475-40F8-8906-D2E2D8016179}"/>
            </c:ext>
          </c:extLst>
        </c:ser>
        <c:ser>
          <c:idx val="1"/>
          <c:order val="1"/>
          <c:tx>
            <c:strRef>
              <c:f>'Par budget'!$Q$25</c:f>
              <c:strCache>
                <c:ptCount val="1"/>
                <c:pt idx="0">
                  <c:v>  Bénévolat</c:v>
                </c:pt>
              </c:strCache>
            </c:strRef>
          </c:tx>
          <c:spPr>
            <a:ln w="28575" cap="rnd">
              <a:solidFill>
                <a:srgbClr val="993366"/>
              </a:solidFill>
              <a:round/>
            </a:ln>
            <a:effectLst/>
          </c:spPr>
          <c:marker>
            <c:symbol val="none"/>
          </c:marker>
          <c:dLbls>
            <c:dLbl>
              <c:idx val="0"/>
              <c:layout>
                <c:manualLayout>
                  <c:x val="-3.1319674481252481E-2"/>
                  <c:y val="-4.854849983371183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93366"/>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475-40F8-8906-D2E2D8016179}"/>
                </c:ext>
              </c:extLst>
            </c:dLbl>
            <c:dLbl>
              <c:idx val="5"/>
              <c:layout>
                <c:manualLayout>
                  <c:x val="-3.1105323507120818E-2"/>
                  <c:y val="-7.0955499756963511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93366"/>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475-40F8-8906-D2E2D801617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budget'!$R$23:$W$23</c:f>
              <c:strCache>
                <c:ptCount val="6"/>
                <c:pt idx="0">
                  <c:v>Moins de 10 K €</c:v>
                </c:pt>
                <c:pt idx="1">
                  <c:v>10 à 50 K €</c:v>
                </c:pt>
                <c:pt idx="2">
                  <c:v>50 à 100 K €</c:v>
                </c:pt>
                <c:pt idx="3">
                  <c:v>100 à 200 K €</c:v>
                </c:pt>
                <c:pt idx="4">
                  <c:v>200 à 500 K €</c:v>
                </c:pt>
                <c:pt idx="5">
                  <c:v>Plus de 500 K €</c:v>
                </c:pt>
              </c:strCache>
            </c:strRef>
          </c:cat>
          <c:val>
            <c:numRef>
              <c:f>'Par budget'!$R$25:$W$25</c:f>
              <c:numCache>
                <c:formatCode>0%</c:formatCode>
                <c:ptCount val="6"/>
                <c:pt idx="0">
                  <c:v>0.54</c:v>
                </c:pt>
                <c:pt idx="1">
                  <c:v>0.52</c:v>
                </c:pt>
                <c:pt idx="2">
                  <c:v>0.52</c:v>
                </c:pt>
                <c:pt idx="3">
                  <c:v>0.44999999999999996</c:v>
                </c:pt>
                <c:pt idx="4">
                  <c:v>0.45</c:v>
                </c:pt>
                <c:pt idx="5">
                  <c:v>0.46</c:v>
                </c:pt>
              </c:numCache>
            </c:numRef>
          </c:val>
          <c:smooth val="0"/>
          <c:extLst>
            <c:ext xmlns:c16="http://schemas.microsoft.com/office/drawing/2014/chart" uri="{C3380CC4-5D6E-409C-BE32-E72D297353CC}">
              <c16:uniqueId val="{00000001-1475-40F8-8906-D2E2D8016179}"/>
            </c:ext>
          </c:extLst>
        </c:ser>
        <c:dLbls>
          <c:showLegendKey val="0"/>
          <c:showVal val="0"/>
          <c:showCatName val="0"/>
          <c:showSerName val="0"/>
          <c:showPercent val="0"/>
          <c:showBubbleSize val="0"/>
        </c:dLbls>
        <c:smooth val="0"/>
        <c:axId val="393098056"/>
        <c:axId val="393093744"/>
      </c:lineChart>
      <c:catAx>
        <c:axId val="393098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3744"/>
        <c:crosses val="autoZero"/>
        <c:auto val="1"/>
        <c:lblAlgn val="ctr"/>
        <c:lblOffset val="100"/>
        <c:noMultiLvlLbl val="0"/>
      </c:catAx>
      <c:valAx>
        <c:axId val="393093744"/>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09805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46383934289495"/>
          <c:y val="8.0003370357223949E-2"/>
          <c:w val="0.24622962880863489"/>
          <c:h val="0.78970622651081812"/>
        </c:manualLayout>
      </c:layout>
      <c:doughnutChart>
        <c:varyColors val="1"/>
        <c:ser>
          <c:idx val="0"/>
          <c:order val="0"/>
          <c:dPt>
            <c:idx val="0"/>
            <c:bubble3D val="0"/>
            <c:spPr>
              <a:solidFill>
                <a:srgbClr val="006600"/>
              </a:solidFill>
              <a:ln w="19050">
                <a:solidFill>
                  <a:schemeClr val="lt1"/>
                </a:solidFill>
              </a:ln>
              <a:effectLst/>
            </c:spPr>
            <c:extLst>
              <c:ext xmlns:c16="http://schemas.microsoft.com/office/drawing/2014/chart" uri="{C3380CC4-5D6E-409C-BE32-E72D297353CC}">
                <c16:uniqueId val="{00000001-0476-4D42-994B-3B336C9A0435}"/>
              </c:ext>
            </c:extLst>
          </c:dPt>
          <c:dPt>
            <c:idx val="1"/>
            <c:bubble3D val="0"/>
            <c:spPr>
              <a:solidFill>
                <a:srgbClr val="9AC197"/>
              </a:solidFill>
              <a:ln w="19050">
                <a:solidFill>
                  <a:schemeClr val="lt1"/>
                </a:solidFill>
              </a:ln>
              <a:effectLst/>
            </c:spPr>
            <c:extLst>
              <c:ext xmlns:c16="http://schemas.microsoft.com/office/drawing/2014/chart" uri="{C3380CC4-5D6E-409C-BE32-E72D297353CC}">
                <c16:uniqueId val="{00000003-0476-4D42-994B-3B336C9A0435}"/>
              </c:ext>
            </c:extLst>
          </c:dPt>
          <c:dPt>
            <c:idx val="2"/>
            <c:bubble3D val="0"/>
            <c:spPr>
              <a:solidFill>
                <a:srgbClr val="FF9797"/>
              </a:solidFill>
              <a:ln w="19050">
                <a:solidFill>
                  <a:schemeClr val="lt1"/>
                </a:solidFill>
              </a:ln>
              <a:effectLst/>
            </c:spPr>
            <c:extLst>
              <c:ext xmlns:c16="http://schemas.microsoft.com/office/drawing/2014/chart" uri="{C3380CC4-5D6E-409C-BE32-E72D297353CC}">
                <c16:uniqueId val="{00000005-0476-4D42-994B-3B336C9A0435}"/>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0476-4D42-994B-3B336C9A0435}"/>
              </c:ext>
            </c:extLst>
          </c:dPt>
          <c:dLbls>
            <c:dLbl>
              <c:idx val="0"/>
              <c:layout>
                <c:manualLayout>
                  <c:x val="3.9518546563273964E-2"/>
                  <c:y val="-7.112227233627783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0476-4D42-994B-3B336C9A0435}"/>
                </c:ext>
              </c:extLst>
            </c:dLbl>
            <c:dLbl>
              <c:idx val="1"/>
              <c:layout>
                <c:manualLayout>
                  <c:x val="8.3586599885909829E-2"/>
                  <c:y val="-0.16750544974650966"/>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0476-4D42-994B-3B336C9A0435}"/>
                </c:ext>
              </c:extLst>
            </c:dLbl>
            <c:dLbl>
              <c:idx val="2"/>
              <c:layout>
                <c:manualLayout>
                  <c:x val="-5.1003667637712455E-2"/>
                  <c:y val="-1.8409836593130724E-2"/>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0476-4D42-994B-3B336C9A0435}"/>
                </c:ext>
              </c:extLst>
            </c:dLbl>
            <c:dLbl>
              <c:idx val="3"/>
              <c:layout>
                <c:manualLayout>
                  <c:x val="-0.1431094063810362"/>
                  <c:y val="-0.12641720857910874"/>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0476-4D42-994B-3B336C9A0435}"/>
                </c:ext>
              </c:extLst>
            </c:dLbl>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9-10-11-14'!$N$11:$N$14</c:f>
              <c:strCache>
                <c:ptCount val="4"/>
                <c:pt idx="0">
                  <c:v>Très bonne</c:v>
                </c:pt>
                <c:pt idx="1">
                  <c:v>Bonne</c:v>
                </c:pt>
                <c:pt idx="2">
                  <c:v>Difficile</c:v>
                </c:pt>
                <c:pt idx="3">
                  <c:v>Très difficile</c:v>
                </c:pt>
              </c:strCache>
            </c:strRef>
          </c:cat>
          <c:val>
            <c:numRef>
              <c:f>'Diapo 9-10-11-14'!$O$11:$O$14</c:f>
              <c:numCache>
                <c:formatCode>0%</c:formatCode>
                <c:ptCount val="4"/>
                <c:pt idx="0">
                  <c:v>0.13</c:v>
                </c:pt>
                <c:pt idx="1">
                  <c:v>0.56000000000000005</c:v>
                </c:pt>
                <c:pt idx="2">
                  <c:v>0.27</c:v>
                </c:pt>
                <c:pt idx="3">
                  <c:v>0.04</c:v>
                </c:pt>
              </c:numCache>
            </c:numRef>
          </c:val>
          <c:extLst>
            <c:ext xmlns:c16="http://schemas.microsoft.com/office/drawing/2014/chart" uri="{C3380CC4-5D6E-409C-BE32-E72D297353CC}">
              <c16:uniqueId val="{00000008-0476-4D42-994B-3B336C9A0435}"/>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30876681975023901"/>
          <c:y val="0.88680008917898778"/>
          <c:w val="0.47651335165046055"/>
          <c:h val="9.5742167194366984E-2"/>
        </c:manualLayout>
      </c:layout>
      <c:overlay val="0"/>
      <c:spPr>
        <a:noFill/>
        <a:ln>
          <a:solidFill>
            <a:schemeClr val="bg1">
              <a:lumMod val="75000"/>
            </a:scheme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fr-F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471303316187643E-2"/>
          <c:y val="2.9878618113912233E-2"/>
          <c:w val="0.91476089482622724"/>
          <c:h val="0.85846180992081877"/>
        </c:manualLayout>
      </c:layout>
      <c:lineChart>
        <c:grouping val="standard"/>
        <c:varyColors val="0"/>
        <c:ser>
          <c:idx val="0"/>
          <c:order val="0"/>
          <c:tx>
            <c:strRef>
              <c:f>'Par budget'!$O$70</c:f>
              <c:strCache>
                <c:ptCount val="1"/>
                <c:pt idx="0">
                  <c:v> Les ressources humaines bénévoles</c:v>
                </c:pt>
              </c:strCache>
            </c:strRef>
          </c:tx>
          <c:spPr>
            <a:ln w="28575" cap="rnd">
              <a:solidFill>
                <a:srgbClr val="993366"/>
              </a:solidFill>
              <a:round/>
            </a:ln>
            <a:effectLst/>
          </c:spPr>
          <c:marker>
            <c:symbol val="none"/>
          </c:marker>
          <c:dLbls>
            <c:dLbl>
              <c:idx val="0"/>
              <c:layout>
                <c:manualLayout>
                  <c:x val="-5.8045355411761972E-2"/>
                  <c:y val="-2.9761904761904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93-4F62-9803-82C42302B482}"/>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93-4F62-9803-82C42302B48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93366"/>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budget'!$P$69:$U$69</c:f>
              <c:strCache>
                <c:ptCount val="6"/>
                <c:pt idx="0">
                  <c:v>Moins de 10 K €</c:v>
                </c:pt>
                <c:pt idx="1">
                  <c:v>10 à 50 K €</c:v>
                </c:pt>
                <c:pt idx="2">
                  <c:v>50 à 100 K €</c:v>
                </c:pt>
                <c:pt idx="3">
                  <c:v>100 à 200 K €</c:v>
                </c:pt>
                <c:pt idx="4">
                  <c:v>200 à 500 K €</c:v>
                </c:pt>
                <c:pt idx="5">
                  <c:v>Plus de 500 K €</c:v>
                </c:pt>
              </c:strCache>
            </c:strRef>
          </c:cat>
          <c:val>
            <c:numRef>
              <c:f>'Par budget'!$P$70:$U$70</c:f>
              <c:numCache>
                <c:formatCode>0%</c:formatCode>
                <c:ptCount val="6"/>
                <c:pt idx="0">
                  <c:v>0.64</c:v>
                </c:pt>
                <c:pt idx="1">
                  <c:v>0.62</c:v>
                </c:pt>
                <c:pt idx="2">
                  <c:v>0.56999999999999995</c:v>
                </c:pt>
                <c:pt idx="3">
                  <c:v>0.43</c:v>
                </c:pt>
                <c:pt idx="4">
                  <c:v>0.39</c:v>
                </c:pt>
                <c:pt idx="5">
                  <c:v>0.26</c:v>
                </c:pt>
              </c:numCache>
            </c:numRef>
          </c:val>
          <c:smooth val="0"/>
          <c:extLst>
            <c:ext xmlns:c16="http://schemas.microsoft.com/office/drawing/2014/chart" uri="{C3380CC4-5D6E-409C-BE32-E72D297353CC}">
              <c16:uniqueId val="{00000000-8793-4F62-9803-82C42302B482}"/>
            </c:ext>
          </c:extLst>
        </c:ser>
        <c:ser>
          <c:idx val="1"/>
          <c:order val="1"/>
          <c:tx>
            <c:strRef>
              <c:f>'Par budget'!$O$71</c:f>
              <c:strCache>
                <c:ptCount val="1"/>
                <c:pt idx="0">
                  <c:v> La motivation des dirigeants</c:v>
                </c:pt>
              </c:strCache>
            </c:strRef>
          </c:tx>
          <c:spPr>
            <a:ln w="28575" cap="rnd">
              <a:solidFill>
                <a:srgbClr val="993366"/>
              </a:solidFill>
              <a:prstDash val="dash"/>
              <a:round/>
            </a:ln>
            <a:effectLst/>
          </c:spPr>
          <c:marker>
            <c:symbol val="none"/>
          </c:marker>
          <c:dLbls>
            <c:dLbl>
              <c:idx val="0"/>
              <c:layout>
                <c:manualLayout>
                  <c:x val="-5.9335252198690014E-2"/>
                  <c:y val="-2.67857142857143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93-4F62-9803-82C42302B482}"/>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93-4F62-9803-82C42302B48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93366"/>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budget'!$P$69:$U$69</c:f>
              <c:strCache>
                <c:ptCount val="6"/>
                <c:pt idx="0">
                  <c:v>Moins de 10 K €</c:v>
                </c:pt>
                <c:pt idx="1">
                  <c:v>10 à 50 K €</c:v>
                </c:pt>
                <c:pt idx="2">
                  <c:v>50 à 100 K €</c:v>
                </c:pt>
                <c:pt idx="3">
                  <c:v>100 à 200 K €</c:v>
                </c:pt>
                <c:pt idx="4">
                  <c:v>200 à 500 K €</c:v>
                </c:pt>
                <c:pt idx="5">
                  <c:v>Plus de 500 K €</c:v>
                </c:pt>
              </c:strCache>
            </c:strRef>
          </c:cat>
          <c:val>
            <c:numRef>
              <c:f>'Par budget'!$P$71:$U$71</c:f>
              <c:numCache>
                <c:formatCode>0%</c:formatCode>
                <c:ptCount val="6"/>
                <c:pt idx="0">
                  <c:v>0.26</c:v>
                </c:pt>
                <c:pt idx="1">
                  <c:v>0.27</c:v>
                </c:pt>
                <c:pt idx="2">
                  <c:v>0.22</c:v>
                </c:pt>
                <c:pt idx="3">
                  <c:v>0.26</c:v>
                </c:pt>
                <c:pt idx="4">
                  <c:v>0.15</c:v>
                </c:pt>
                <c:pt idx="5">
                  <c:v>0.19</c:v>
                </c:pt>
              </c:numCache>
            </c:numRef>
          </c:val>
          <c:smooth val="0"/>
          <c:extLst>
            <c:ext xmlns:c16="http://schemas.microsoft.com/office/drawing/2014/chart" uri="{C3380CC4-5D6E-409C-BE32-E72D297353CC}">
              <c16:uniqueId val="{00000001-8793-4F62-9803-82C42302B482}"/>
            </c:ext>
          </c:extLst>
        </c:ser>
        <c:ser>
          <c:idx val="2"/>
          <c:order val="2"/>
          <c:tx>
            <c:strRef>
              <c:f>'Par budget'!$O$72</c:f>
              <c:strCache>
                <c:ptCount val="1"/>
                <c:pt idx="0">
                  <c:v> Le renouvellement des dirigeants</c:v>
                </c:pt>
              </c:strCache>
            </c:strRef>
          </c:tx>
          <c:spPr>
            <a:ln w="28575" cap="rnd">
              <a:solidFill>
                <a:srgbClr val="993366"/>
              </a:solidFill>
              <a:prstDash val="sysDot"/>
              <a:round/>
            </a:ln>
            <a:effectLst/>
          </c:spPr>
          <c:marker>
            <c:symbol val="none"/>
          </c:marker>
          <c:dLbls>
            <c:dLbl>
              <c:idx val="0"/>
              <c:layout>
                <c:manualLayout>
                  <c:x val="-5.9335252198690014E-2"/>
                  <c:y val="2.97619047619047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93-4F62-9803-82C42302B482}"/>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93-4F62-9803-82C42302B482}"/>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993366"/>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budget'!$P$69:$U$69</c:f>
              <c:strCache>
                <c:ptCount val="6"/>
                <c:pt idx="0">
                  <c:v>Moins de 10 K €</c:v>
                </c:pt>
                <c:pt idx="1">
                  <c:v>10 à 50 K €</c:v>
                </c:pt>
                <c:pt idx="2">
                  <c:v>50 à 100 K €</c:v>
                </c:pt>
                <c:pt idx="3">
                  <c:v>100 à 200 K €</c:v>
                </c:pt>
                <c:pt idx="4">
                  <c:v>200 à 500 K €</c:v>
                </c:pt>
                <c:pt idx="5">
                  <c:v>Plus de 500 K €</c:v>
                </c:pt>
              </c:strCache>
            </c:strRef>
          </c:cat>
          <c:val>
            <c:numRef>
              <c:f>'Par budget'!$P$72:$U$72</c:f>
              <c:numCache>
                <c:formatCode>0%</c:formatCode>
                <c:ptCount val="6"/>
                <c:pt idx="0">
                  <c:v>0.48</c:v>
                </c:pt>
                <c:pt idx="1">
                  <c:v>0.52</c:v>
                </c:pt>
                <c:pt idx="2">
                  <c:v>0.56000000000000005</c:v>
                </c:pt>
                <c:pt idx="3">
                  <c:v>0.41</c:v>
                </c:pt>
                <c:pt idx="4">
                  <c:v>0.41</c:v>
                </c:pt>
                <c:pt idx="5">
                  <c:v>0.39</c:v>
                </c:pt>
              </c:numCache>
            </c:numRef>
          </c:val>
          <c:smooth val="0"/>
          <c:extLst>
            <c:ext xmlns:c16="http://schemas.microsoft.com/office/drawing/2014/chart" uri="{C3380CC4-5D6E-409C-BE32-E72D297353CC}">
              <c16:uniqueId val="{00000002-8793-4F62-9803-82C42302B482}"/>
            </c:ext>
          </c:extLst>
        </c:ser>
        <c:dLbls>
          <c:showLegendKey val="0"/>
          <c:showVal val="0"/>
          <c:showCatName val="0"/>
          <c:showSerName val="0"/>
          <c:showPercent val="0"/>
          <c:showBubbleSize val="0"/>
        </c:dLbls>
        <c:smooth val="0"/>
        <c:axId val="393474728"/>
        <c:axId val="393481000"/>
      </c:lineChart>
      <c:catAx>
        <c:axId val="393474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81000"/>
        <c:crosses val="autoZero"/>
        <c:auto val="1"/>
        <c:lblAlgn val="ctr"/>
        <c:lblOffset val="100"/>
        <c:noMultiLvlLbl val="0"/>
      </c:catAx>
      <c:valAx>
        <c:axId val="3934810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4728"/>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'Par budget'!$B$70</c:f>
              <c:strCache>
                <c:ptCount val="1"/>
                <c:pt idx="0">
                  <c:v>La situation financière</c:v>
                </c:pt>
              </c:strCache>
            </c:strRef>
          </c:tx>
          <c:spPr>
            <a:ln w="28575" cap="rnd">
              <a:solidFill>
                <a:schemeClr val="tx1">
                  <a:lumMod val="50000"/>
                  <a:lumOff val="50000"/>
                </a:schemeClr>
              </a:solidFill>
              <a:round/>
            </a:ln>
            <a:effectLst/>
          </c:spPr>
          <c:marker>
            <c:symbol val="none"/>
          </c:marker>
          <c:dLbls>
            <c:dLbl>
              <c:idx val="0"/>
              <c:layout>
                <c:manualLayout>
                  <c:x val="-5.2197330569709689E-2"/>
                  <c:y val="-9.3681928460939267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50000"/>
                          <a:lumOff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C6C-4BCD-9B63-940EF534DE1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C6C-4BCD-9B63-940EF534DE1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budget'!$C$69:$H$69</c:f>
              <c:strCache>
                <c:ptCount val="6"/>
                <c:pt idx="0">
                  <c:v>Moins de 10 K €</c:v>
                </c:pt>
                <c:pt idx="1">
                  <c:v>10 à 50 K €</c:v>
                </c:pt>
                <c:pt idx="2">
                  <c:v>50 à 100 K €</c:v>
                </c:pt>
                <c:pt idx="3">
                  <c:v>100 à 200 K €</c:v>
                </c:pt>
                <c:pt idx="4">
                  <c:v>200 à 500 K €</c:v>
                </c:pt>
                <c:pt idx="5">
                  <c:v>Plus de 500 K €</c:v>
                </c:pt>
              </c:strCache>
            </c:strRef>
          </c:cat>
          <c:val>
            <c:numRef>
              <c:f>'Par budget'!$C$70:$H$70</c:f>
              <c:numCache>
                <c:formatCode>0%</c:formatCode>
                <c:ptCount val="6"/>
                <c:pt idx="0">
                  <c:v>0.37</c:v>
                </c:pt>
                <c:pt idx="1">
                  <c:v>0.45</c:v>
                </c:pt>
                <c:pt idx="2">
                  <c:v>0.57999999999999996</c:v>
                </c:pt>
                <c:pt idx="3">
                  <c:v>0.76</c:v>
                </c:pt>
                <c:pt idx="4">
                  <c:v>0.77</c:v>
                </c:pt>
                <c:pt idx="5">
                  <c:v>0.77</c:v>
                </c:pt>
              </c:numCache>
            </c:numRef>
          </c:val>
          <c:smooth val="0"/>
          <c:extLst>
            <c:ext xmlns:c16="http://schemas.microsoft.com/office/drawing/2014/chart" uri="{C3380CC4-5D6E-409C-BE32-E72D297353CC}">
              <c16:uniqueId val="{00000000-3C6C-4BCD-9B63-940EF534DE1B}"/>
            </c:ext>
          </c:extLst>
        </c:ser>
        <c:ser>
          <c:idx val="1"/>
          <c:order val="1"/>
          <c:tx>
            <c:strRef>
              <c:f>'Par budget'!$B$71</c:f>
              <c:strCache>
                <c:ptCount val="1"/>
                <c:pt idx="0">
                  <c:v>L'évolution des politiques publiques</c:v>
                </c:pt>
              </c:strCache>
            </c:strRef>
          </c:tx>
          <c:spPr>
            <a:ln w="28575" cap="rnd">
              <a:solidFill>
                <a:schemeClr val="accent4">
                  <a:lumMod val="75000"/>
                </a:schemeClr>
              </a:solidFill>
              <a:round/>
            </a:ln>
            <a:effectLst/>
          </c:spPr>
          <c:marker>
            <c:symbol val="none"/>
          </c:marker>
          <c:dLbls>
            <c:dLbl>
              <c:idx val="0"/>
              <c:layout>
                <c:manualLayout>
                  <c:x val="-5.4874116752771727E-2"/>
                  <c:y val="3.12273094869795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6C-4BCD-9B63-940EF534DE1B}"/>
                </c:ext>
              </c:extLst>
            </c:dLbl>
            <c:dLbl>
              <c:idx val="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6C-4BCD-9B63-940EF534DE1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4">
                        <a:lumMod val="7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budget'!$C$69:$H$69</c:f>
              <c:strCache>
                <c:ptCount val="6"/>
                <c:pt idx="0">
                  <c:v>Moins de 10 K €</c:v>
                </c:pt>
                <c:pt idx="1">
                  <c:v>10 à 50 K €</c:v>
                </c:pt>
                <c:pt idx="2">
                  <c:v>50 à 100 K €</c:v>
                </c:pt>
                <c:pt idx="3">
                  <c:v>100 à 200 K €</c:v>
                </c:pt>
                <c:pt idx="4">
                  <c:v>200 à 500 K €</c:v>
                </c:pt>
                <c:pt idx="5">
                  <c:v>Plus de 500 K €</c:v>
                </c:pt>
              </c:strCache>
            </c:strRef>
          </c:cat>
          <c:val>
            <c:numRef>
              <c:f>'Par budget'!$C$71:$H$71</c:f>
              <c:numCache>
                <c:formatCode>0%</c:formatCode>
                <c:ptCount val="6"/>
                <c:pt idx="0">
                  <c:v>0.28000000000000003</c:v>
                </c:pt>
                <c:pt idx="1">
                  <c:v>0.31</c:v>
                </c:pt>
                <c:pt idx="2">
                  <c:v>0.49</c:v>
                </c:pt>
                <c:pt idx="3">
                  <c:v>0.51</c:v>
                </c:pt>
                <c:pt idx="4">
                  <c:v>0.63</c:v>
                </c:pt>
                <c:pt idx="5">
                  <c:v>0.66</c:v>
                </c:pt>
              </c:numCache>
            </c:numRef>
          </c:val>
          <c:smooth val="0"/>
          <c:extLst>
            <c:ext xmlns:c16="http://schemas.microsoft.com/office/drawing/2014/chart" uri="{C3380CC4-5D6E-409C-BE32-E72D297353CC}">
              <c16:uniqueId val="{00000001-3C6C-4BCD-9B63-940EF534DE1B}"/>
            </c:ext>
          </c:extLst>
        </c:ser>
        <c:dLbls>
          <c:showLegendKey val="0"/>
          <c:showVal val="0"/>
          <c:showCatName val="0"/>
          <c:showSerName val="0"/>
          <c:showPercent val="0"/>
          <c:showBubbleSize val="0"/>
        </c:dLbls>
        <c:smooth val="0"/>
        <c:axId val="393480216"/>
        <c:axId val="393477864"/>
      </c:lineChart>
      <c:catAx>
        <c:axId val="393480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7864"/>
        <c:crosses val="autoZero"/>
        <c:auto val="1"/>
        <c:lblAlgn val="ctr"/>
        <c:lblOffset val="100"/>
        <c:noMultiLvlLbl val="0"/>
      </c:catAx>
      <c:valAx>
        <c:axId val="393477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8021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'Par budget'!$B$92</c:f>
              <c:strCache>
                <c:ptCount val="1"/>
                <c:pt idx="0">
                  <c:v>  Les relations avec les collectivités territoriales</c:v>
                </c:pt>
              </c:strCache>
            </c:strRef>
          </c:tx>
          <c:spPr>
            <a:ln w="28575" cap="rnd">
              <a:solidFill>
                <a:schemeClr val="accent2">
                  <a:lumMod val="50000"/>
                </a:schemeClr>
              </a:solidFill>
              <a:round/>
            </a:ln>
            <a:effectLst/>
          </c:spPr>
          <c:marker>
            <c:symbol val="none"/>
          </c:marker>
          <c:dLbls>
            <c:dLbl>
              <c:idx val="0"/>
              <c:layout>
                <c:manualLayout>
                  <c:x val="-5.6225290755588228E-2"/>
                  <c:y val="-6.1175130912371686E-3"/>
                </c:manualLayout>
              </c:layout>
              <c:spPr>
                <a:noFill/>
                <a:ln>
                  <a:noFill/>
                </a:ln>
                <a:effectLst/>
              </c:spPr>
              <c:txPr>
                <a:bodyPr rot="0" spcFirstLastPara="1" vertOverflow="ellipsis" vert="horz" wrap="square" anchor="ctr" anchorCtr="1"/>
                <a:lstStyle/>
                <a:p>
                  <a:pPr>
                    <a:defRPr sz="1400" b="1" i="0" u="none" strike="noStrike" kern="1200" baseline="0">
                      <a:solidFill>
                        <a:schemeClr val="accent2">
                          <a:lumMod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3C1-4DAF-8AF9-3D81CE9CC232}"/>
                </c:ext>
              </c:extLst>
            </c:dLbl>
            <c:dLbl>
              <c:idx val="1"/>
              <c:delete val="1"/>
              <c:extLst>
                <c:ext xmlns:c15="http://schemas.microsoft.com/office/drawing/2012/chart" uri="{CE6537A1-D6FC-4f65-9D91-7224C49458BB}"/>
                <c:ext xmlns:c16="http://schemas.microsoft.com/office/drawing/2014/chart" uri="{C3380CC4-5D6E-409C-BE32-E72D297353CC}">
                  <c16:uniqueId val="{00000009-53C1-4DAF-8AF9-3D81CE9CC232}"/>
                </c:ext>
              </c:extLst>
            </c:dLbl>
            <c:dLbl>
              <c:idx val="2"/>
              <c:delete val="1"/>
              <c:extLst>
                <c:ext xmlns:c15="http://schemas.microsoft.com/office/drawing/2012/chart" uri="{CE6537A1-D6FC-4f65-9D91-7224C49458BB}"/>
                <c:ext xmlns:c16="http://schemas.microsoft.com/office/drawing/2014/chart" uri="{C3380CC4-5D6E-409C-BE32-E72D297353CC}">
                  <c16:uniqueId val="{00000006-53C1-4DAF-8AF9-3D81CE9CC232}"/>
                </c:ext>
              </c:extLst>
            </c:dLbl>
            <c:dLbl>
              <c:idx val="3"/>
              <c:delete val="1"/>
              <c:extLst>
                <c:ext xmlns:c15="http://schemas.microsoft.com/office/drawing/2012/chart" uri="{CE6537A1-D6FC-4f65-9D91-7224C49458BB}"/>
                <c:ext xmlns:c16="http://schemas.microsoft.com/office/drawing/2014/chart" uri="{C3380CC4-5D6E-409C-BE32-E72D297353CC}">
                  <c16:uniqueId val="{00000003-53C1-4DAF-8AF9-3D81CE9CC232}"/>
                </c:ext>
              </c:extLst>
            </c:dLbl>
            <c:dLbl>
              <c:idx val="4"/>
              <c:delete val="1"/>
              <c:extLst>
                <c:ext xmlns:c15="http://schemas.microsoft.com/office/drawing/2012/chart" uri="{CE6537A1-D6FC-4f65-9D91-7224C49458BB}"/>
                <c:ext xmlns:c16="http://schemas.microsoft.com/office/drawing/2014/chart" uri="{C3380CC4-5D6E-409C-BE32-E72D297353CC}">
                  <c16:uniqueId val="{00000002-53C1-4DAF-8AF9-3D81CE9CC232}"/>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budget'!$C$91:$H$91</c:f>
              <c:strCache>
                <c:ptCount val="6"/>
                <c:pt idx="0">
                  <c:v>Moins de 10 K €</c:v>
                </c:pt>
                <c:pt idx="1">
                  <c:v>10 à 50 K €</c:v>
                </c:pt>
                <c:pt idx="2">
                  <c:v>50 à 100 K €</c:v>
                </c:pt>
                <c:pt idx="3">
                  <c:v>100 à 200 K €</c:v>
                </c:pt>
                <c:pt idx="4">
                  <c:v>200 à 500 K €</c:v>
                </c:pt>
                <c:pt idx="5">
                  <c:v>Plus de 500 K €</c:v>
                </c:pt>
              </c:strCache>
            </c:strRef>
          </c:cat>
          <c:val>
            <c:numRef>
              <c:f>'Par budget'!$C$92:$H$92</c:f>
              <c:numCache>
                <c:formatCode>0%</c:formatCode>
                <c:ptCount val="6"/>
                <c:pt idx="0">
                  <c:v>0.19</c:v>
                </c:pt>
                <c:pt idx="1">
                  <c:v>0.23</c:v>
                </c:pt>
                <c:pt idx="2">
                  <c:v>0.25</c:v>
                </c:pt>
                <c:pt idx="3">
                  <c:v>0.31</c:v>
                </c:pt>
                <c:pt idx="4">
                  <c:v>0.34</c:v>
                </c:pt>
                <c:pt idx="5">
                  <c:v>0.34</c:v>
                </c:pt>
              </c:numCache>
            </c:numRef>
          </c:val>
          <c:smooth val="0"/>
          <c:extLst>
            <c:ext xmlns:c16="http://schemas.microsoft.com/office/drawing/2014/chart" uri="{C3380CC4-5D6E-409C-BE32-E72D297353CC}">
              <c16:uniqueId val="{00000000-53C1-4DAF-8AF9-3D81CE9CC232}"/>
            </c:ext>
          </c:extLst>
        </c:ser>
        <c:ser>
          <c:idx val="1"/>
          <c:order val="1"/>
          <c:tx>
            <c:strRef>
              <c:f>'Par budget'!$B$93</c:f>
              <c:strCache>
                <c:ptCount val="1"/>
                <c:pt idx="0">
                  <c:v>  Les relations avec les services de l'État</c:v>
                </c:pt>
              </c:strCache>
            </c:strRef>
          </c:tx>
          <c:spPr>
            <a:ln w="28575" cap="rnd">
              <a:solidFill>
                <a:schemeClr val="accent1">
                  <a:lumMod val="60000"/>
                  <a:lumOff val="40000"/>
                </a:schemeClr>
              </a:solidFill>
              <a:round/>
            </a:ln>
            <a:effectLst/>
          </c:spPr>
          <c:marker>
            <c:symbol val="none"/>
          </c:marker>
          <c:dLbls>
            <c:dLbl>
              <c:idx val="0"/>
              <c:layout>
                <c:manualLayout>
                  <c:x val="-5.622529075558822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C1-4DAF-8AF9-3D81CE9CC232}"/>
                </c:ext>
              </c:extLst>
            </c:dLbl>
            <c:dLbl>
              <c:idx val="1"/>
              <c:delete val="1"/>
              <c:extLst>
                <c:ext xmlns:c15="http://schemas.microsoft.com/office/drawing/2012/chart" uri="{CE6537A1-D6FC-4f65-9D91-7224C49458BB}"/>
                <c:ext xmlns:c16="http://schemas.microsoft.com/office/drawing/2014/chart" uri="{C3380CC4-5D6E-409C-BE32-E72D297353CC}">
                  <c16:uniqueId val="{00000008-53C1-4DAF-8AF9-3D81CE9CC232}"/>
                </c:ext>
              </c:extLst>
            </c:dLbl>
            <c:dLbl>
              <c:idx val="2"/>
              <c:delete val="1"/>
              <c:extLst>
                <c:ext xmlns:c15="http://schemas.microsoft.com/office/drawing/2012/chart" uri="{CE6537A1-D6FC-4f65-9D91-7224C49458BB}"/>
                <c:ext xmlns:c16="http://schemas.microsoft.com/office/drawing/2014/chart" uri="{C3380CC4-5D6E-409C-BE32-E72D297353CC}">
                  <c16:uniqueId val="{00000007-53C1-4DAF-8AF9-3D81CE9CC232}"/>
                </c:ext>
              </c:extLst>
            </c:dLbl>
            <c:dLbl>
              <c:idx val="3"/>
              <c:delete val="1"/>
              <c:extLst>
                <c:ext xmlns:c15="http://schemas.microsoft.com/office/drawing/2012/chart" uri="{CE6537A1-D6FC-4f65-9D91-7224C49458BB}"/>
                <c:ext xmlns:c16="http://schemas.microsoft.com/office/drawing/2014/chart" uri="{C3380CC4-5D6E-409C-BE32-E72D297353CC}">
                  <c16:uniqueId val="{00000004-53C1-4DAF-8AF9-3D81CE9CC232}"/>
                </c:ext>
              </c:extLst>
            </c:dLbl>
            <c:dLbl>
              <c:idx val="4"/>
              <c:delete val="1"/>
              <c:extLst>
                <c:ext xmlns:c15="http://schemas.microsoft.com/office/drawing/2012/chart" uri="{CE6537A1-D6FC-4f65-9D91-7224C49458BB}"/>
                <c:ext xmlns:c16="http://schemas.microsoft.com/office/drawing/2014/chart" uri="{C3380CC4-5D6E-409C-BE32-E72D297353CC}">
                  <c16:uniqueId val="{00000005-53C1-4DAF-8AF9-3D81CE9CC232}"/>
                </c:ext>
              </c:extLst>
            </c:dLbl>
            <c:dLbl>
              <c:idx val="5"/>
              <c:spPr>
                <a:solidFill>
                  <a:schemeClr val="lt1"/>
                </a:solidFill>
                <a:ln w="28575">
                  <a:solidFill>
                    <a:schemeClr val="accent2">
                      <a:lumMod val="50000"/>
                    </a:schemeClr>
                  </a:solidFill>
                </a:ln>
                <a:effectLst/>
              </c:spPr>
              <c:txPr>
                <a:bodyPr rot="0" spcFirstLastPara="1" vertOverflow="clip" horzOverflow="clip" vert="horz" wrap="square" lIns="36576" tIns="18288" rIns="36576" bIns="18288" anchor="ctr" anchorCtr="1">
                  <a:spAutoFit/>
                </a:bodyPr>
                <a:lstStyle/>
                <a:p>
                  <a:pPr>
                    <a:defRPr sz="1400" b="1" i="0" u="none" strike="noStrike" kern="1200" baseline="0">
                      <a:solidFill>
                        <a:schemeClr val="accent3">
                          <a:lumMod val="75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oundRect">
                      <a:avLst/>
                    </a:prstGeom>
                    <a:noFill/>
                    <a:ln>
                      <a:noFill/>
                    </a:ln>
                  </c15:spPr>
                </c:ext>
                <c:ext xmlns:c16="http://schemas.microsoft.com/office/drawing/2014/chart" uri="{C3380CC4-5D6E-409C-BE32-E72D297353CC}">
                  <c16:uniqueId val="{0000000C-53C1-4DAF-8AF9-3D81CE9CC232}"/>
                </c:ext>
              </c:extLst>
            </c:dLbl>
            <c:spPr>
              <a:noFill/>
              <a:ln>
                <a:noFill/>
              </a:ln>
              <a:effectLst/>
            </c:spPr>
            <c:txPr>
              <a:bodyPr rot="0" spcFirstLastPara="1" vertOverflow="ellipsis" vert="horz" wrap="square" anchor="ctr" anchorCtr="1"/>
              <a:lstStyle/>
              <a:p>
                <a:pPr>
                  <a:defRPr sz="1400" b="1" i="0" u="none" strike="noStrike" kern="1200" baseline="0">
                    <a:solidFill>
                      <a:schemeClr val="accent3">
                        <a:lumMod val="7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'Par budget'!$C$91:$H$91</c:f>
              <c:strCache>
                <c:ptCount val="6"/>
                <c:pt idx="0">
                  <c:v>Moins de 10 K €</c:v>
                </c:pt>
                <c:pt idx="1">
                  <c:v>10 à 50 K €</c:v>
                </c:pt>
                <c:pt idx="2">
                  <c:v>50 à 100 K €</c:v>
                </c:pt>
                <c:pt idx="3">
                  <c:v>100 à 200 K €</c:v>
                </c:pt>
                <c:pt idx="4">
                  <c:v>200 à 500 K €</c:v>
                </c:pt>
                <c:pt idx="5">
                  <c:v>Plus de 500 K €</c:v>
                </c:pt>
              </c:strCache>
            </c:strRef>
          </c:cat>
          <c:val>
            <c:numRef>
              <c:f>'Par budget'!$C$93:$H$93</c:f>
              <c:numCache>
                <c:formatCode>0%</c:formatCode>
                <c:ptCount val="6"/>
                <c:pt idx="0">
                  <c:v>0.12</c:v>
                </c:pt>
                <c:pt idx="1">
                  <c:v>0.15</c:v>
                </c:pt>
                <c:pt idx="2">
                  <c:v>0.2</c:v>
                </c:pt>
                <c:pt idx="3">
                  <c:v>0.26</c:v>
                </c:pt>
                <c:pt idx="4">
                  <c:v>0.27</c:v>
                </c:pt>
                <c:pt idx="5">
                  <c:v>0.34</c:v>
                </c:pt>
              </c:numCache>
            </c:numRef>
          </c:val>
          <c:smooth val="0"/>
          <c:extLst>
            <c:ext xmlns:c16="http://schemas.microsoft.com/office/drawing/2014/chart" uri="{C3380CC4-5D6E-409C-BE32-E72D297353CC}">
              <c16:uniqueId val="{00000001-53C1-4DAF-8AF9-3D81CE9CC232}"/>
            </c:ext>
          </c:extLst>
        </c:ser>
        <c:dLbls>
          <c:showLegendKey val="0"/>
          <c:showVal val="0"/>
          <c:showCatName val="0"/>
          <c:showSerName val="0"/>
          <c:showPercent val="0"/>
          <c:showBubbleSize val="0"/>
        </c:dLbls>
        <c:smooth val="0"/>
        <c:axId val="393474336"/>
        <c:axId val="393473552"/>
      </c:lineChart>
      <c:catAx>
        <c:axId val="393474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3552"/>
        <c:crosses val="autoZero"/>
        <c:auto val="1"/>
        <c:lblAlgn val="ctr"/>
        <c:lblOffset val="100"/>
        <c:noMultiLvlLbl val="0"/>
      </c:catAx>
      <c:valAx>
        <c:axId val="3934735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433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4B9795"/>
              </a:solidFill>
              <a:ln>
                <a:noFill/>
              </a:ln>
              <a:effectLst/>
            </c:spPr>
            <c:extLst>
              <c:ext xmlns:c16="http://schemas.microsoft.com/office/drawing/2014/chart" uri="{C3380CC4-5D6E-409C-BE32-E72D297353CC}">
                <c16:uniqueId val="{00000001-96DC-4188-B54B-4AA17C873398}"/>
              </c:ext>
            </c:extLst>
          </c:dPt>
          <c:dPt>
            <c:idx val="1"/>
            <c:invertIfNegative val="0"/>
            <c:bubble3D val="0"/>
            <c:spPr>
              <a:solidFill>
                <a:srgbClr val="FF6600"/>
              </a:solidFill>
              <a:ln>
                <a:noFill/>
              </a:ln>
              <a:effectLst/>
            </c:spPr>
            <c:extLst>
              <c:ext xmlns:c16="http://schemas.microsoft.com/office/drawing/2014/chart" uri="{C3380CC4-5D6E-409C-BE32-E72D297353CC}">
                <c16:uniqueId val="{00000000-96DC-4188-B54B-4AA17C873398}"/>
              </c:ext>
            </c:extLst>
          </c:dPt>
          <c:dLbls>
            <c:dLbl>
              <c:idx val="2"/>
              <c:spPr>
                <a:noFill/>
                <a:ln>
                  <a:noFill/>
                </a:ln>
                <a:effectLst/>
              </c:spPr>
              <c:txPr>
                <a:bodyPr rot="0" spcFirstLastPara="1" vertOverflow="ellipsis" vert="horz" wrap="square" anchor="ctr" anchorCtr="1"/>
                <a:lstStyle/>
                <a:p>
                  <a:pPr>
                    <a:defRPr sz="1400" b="1"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4-F154-4E13-A609-1C2735D4A6FF}"/>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'[ORA-Base  12-06-2026.xlsx]Résultats'!$F$32:$H$32</c:f>
              <c:strCache>
                <c:ptCount val="3"/>
                <c:pt idx="0">
                  <c:v>Ensemble associatif</c:v>
                </c:pt>
                <c:pt idx="1">
                  <c:v>Sans salariés</c:v>
                </c:pt>
                <c:pt idx="2">
                  <c:v>Employeurs</c:v>
                </c:pt>
              </c:strCache>
            </c:strRef>
          </c:cat>
          <c:val>
            <c:numRef>
              <c:f>'[ORA-Base  12-06-2026.xlsx]Résultats'!$F$33:$H$33</c:f>
              <c:numCache>
                <c:formatCode>0%</c:formatCode>
                <c:ptCount val="3"/>
                <c:pt idx="0">
                  <c:v>0.19</c:v>
                </c:pt>
                <c:pt idx="1">
                  <c:v>0.15</c:v>
                </c:pt>
                <c:pt idx="2">
                  <c:v>0.23</c:v>
                </c:pt>
              </c:numCache>
            </c:numRef>
          </c:val>
          <c:extLst>
            <c:ext xmlns:c16="http://schemas.microsoft.com/office/drawing/2014/chart" uri="{C3380CC4-5D6E-409C-BE32-E72D297353CC}">
              <c16:uniqueId val="{00000000-DFE9-4044-93E4-4F54EC3ABC75}"/>
            </c:ext>
          </c:extLst>
        </c:ser>
        <c:dLbls>
          <c:showLegendKey val="0"/>
          <c:showVal val="0"/>
          <c:showCatName val="0"/>
          <c:showSerName val="0"/>
          <c:showPercent val="0"/>
          <c:showBubbleSize val="0"/>
        </c:dLbls>
        <c:gapWidth val="219"/>
        <c:overlap val="-27"/>
        <c:axId val="393477080"/>
        <c:axId val="393477472"/>
      </c:barChart>
      <c:catAx>
        <c:axId val="393477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7472"/>
        <c:crosses val="autoZero"/>
        <c:auto val="1"/>
        <c:lblAlgn val="ctr"/>
        <c:lblOffset val="100"/>
        <c:noMultiLvlLbl val="0"/>
      </c:catAx>
      <c:valAx>
        <c:axId val="3934774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347708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529505686789151"/>
          <c:y val="7.407407407407407E-2"/>
          <c:w val="0.88498840769903764"/>
          <c:h val="0.79081802274715662"/>
        </c:manualLayout>
      </c:layout>
      <c:barChart>
        <c:barDir val="col"/>
        <c:grouping val="clustered"/>
        <c:varyColors val="0"/>
        <c:ser>
          <c:idx val="0"/>
          <c:order val="0"/>
          <c:spPr>
            <a:solidFill>
              <a:schemeClr val="accent1"/>
            </a:solidFill>
            <a:ln>
              <a:noFill/>
            </a:ln>
            <a:effectLst/>
          </c:spPr>
          <c:invertIfNegative val="0"/>
          <c:dLbls>
            <c:dLbl>
              <c:idx val="4"/>
              <c:spPr>
                <a:noFill/>
                <a:ln>
                  <a:noFill/>
                </a:ln>
                <a:effectLst/>
              </c:spPr>
              <c:txPr>
                <a:bodyPr rot="0" spcFirstLastPara="1" vertOverflow="ellipsis" vert="horz" wrap="square" anchor="ctr" anchorCtr="1"/>
                <a:lstStyle/>
                <a:p>
                  <a:pPr>
                    <a:defRPr sz="13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83A5-49F0-A5F7-5688A3953614}"/>
                </c:ext>
              </c:extLst>
            </c:dLbl>
            <c:dLbl>
              <c:idx val="5"/>
              <c:tx>
                <c:rich>
                  <a:bodyPr rot="0" spcFirstLastPara="1" vertOverflow="ellipsis" vert="horz" wrap="square" anchor="ctr" anchorCtr="1"/>
                  <a:lstStyle/>
                  <a:p>
                    <a:pPr>
                      <a:defRPr sz="1300" b="1" i="0" u="none" strike="noStrike" kern="1200" baseline="0">
                        <a:solidFill>
                          <a:srgbClr val="C00000"/>
                        </a:solidFill>
                        <a:latin typeface="+mn-lt"/>
                        <a:ea typeface="+mn-ea"/>
                        <a:cs typeface="+mn-cs"/>
                      </a:defRPr>
                    </a:pPr>
                    <a:fld id="{7F13E556-EEDF-4924-827B-062E21F77447}" type="VALUE">
                      <a:rPr lang="en-US" b="1">
                        <a:solidFill>
                          <a:srgbClr val="C00000"/>
                        </a:solidFill>
                      </a:rPr>
                      <a:pPr>
                        <a:defRPr b="1">
                          <a:solidFill>
                            <a:srgbClr val="C00000"/>
                          </a:solidFill>
                        </a:defRPr>
                      </a:pPr>
                      <a:t>[VALEUR]</a:t>
                    </a:fld>
                    <a:endParaRPr lang="fr-FR"/>
                  </a:p>
                </c:rich>
              </c:tx>
              <c:spPr>
                <a:noFill/>
                <a:ln>
                  <a:noFill/>
                </a:ln>
                <a:effectLst/>
              </c:spPr>
              <c:txPr>
                <a:bodyPr rot="0" spcFirstLastPara="1" vertOverflow="ellipsis" vert="horz" wrap="square" anchor="ctr" anchorCtr="1"/>
                <a:lstStyle/>
                <a:p>
                  <a:pPr>
                    <a:defRPr sz="13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E7A-4BD8-BF37-30BA38C4D4CA}"/>
                </c:ext>
              </c:extLst>
            </c:dLbl>
            <c:spPr>
              <a:noFill/>
              <a:ln>
                <a:noFill/>
              </a:ln>
              <a:effectLst/>
            </c:spPr>
            <c:txPr>
              <a:bodyPr rot="0" spcFirstLastPara="1" vertOverflow="ellipsis" vert="horz" wrap="square" anchor="ctr" anchorCtr="1"/>
              <a:lstStyle/>
              <a:p>
                <a:pPr>
                  <a:defRPr sz="1300" b="0"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'[ORA-Base  12-06-2026.xlsx]Résultats'!$F$36:$K$36</c:f>
              <c:strCache>
                <c:ptCount val="6"/>
                <c:pt idx="0">
                  <c:v>1 ou 2 salariés</c:v>
                </c:pt>
                <c:pt idx="1">
                  <c:v>3 à 5 salariés</c:v>
                </c:pt>
                <c:pt idx="2">
                  <c:v>6 à 9 salariés</c:v>
                </c:pt>
                <c:pt idx="3">
                  <c:v>10 à 19 salariés</c:v>
                </c:pt>
                <c:pt idx="4">
                  <c:v>20 à 49 salariés</c:v>
                </c:pt>
                <c:pt idx="5">
                  <c:v>50 salariés et +</c:v>
                </c:pt>
              </c:strCache>
            </c:strRef>
          </c:cat>
          <c:val>
            <c:numRef>
              <c:f>'[ORA-Base  12-06-2026.xlsx]Résultats'!$F$37:$K$37</c:f>
              <c:numCache>
                <c:formatCode>0%</c:formatCode>
                <c:ptCount val="6"/>
                <c:pt idx="0">
                  <c:v>0.20277777777777778</c:v>
                </c:pt>
                <c:pt idx="1">
                  <c:v>0.22566371681415928</c:v>
                </c:pt>
                <c:pt idx="2">
                  <c:v>0.2076923076923077</c:v>
                </c:pt>
                <c:pt idx="3">
                  <c:v>0.19685039370078741</c:v>
                </c:pt>
                <c:pt idx="4">
                  <c:v>0.29032258064516131</c:v>
                </c:pt>
                <c:pt idx="5">
                  <c:v>0.30927835051546393</c:v>
                </c:pt>
              </c:numCache>
            </c:numRef>
          </c:val>
          <c:extLst>
            <c:ext xmlns:c16="http://schemas.microsoft.com/office/drawing/2014/chart" uri="{C3380CC4-5D6E-409C-BE32-E72D297353CC}">
              <c16:uniqueId val="{00000000-4E7A-4BD8-BF37-30BA38C4D4CA}"/>
            </c:ext>
          </c:extLst>
        </c:ser>
        <c:dLbls>
          <c:showLegendKey val="0"/>
          <c:showVal val="0"/>
          <c:showCatName val="0"/>
          <c:showSerName val="0"/>
          <c:showPercent val="0"/>
          <c:showBubbleSize val="0"/>
        </c:dLbls>
        <c:gapWidth val="219"/>
        <c:overlap val="-27"/>
        <c:axId val="393479040"/>
        <c:axId val="393479432"/>
      </c:barChart>
      <c:catAx>
        <c:axId val="393479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fr-FR"/>
          </a:p>
        </c:txPr>
        <c:crossAx val="393479432"/>
        <c:crosses val="autoZero"/>
        <c:auto val="1"/>
        <c:lblAlgn val="ctr"/>
        <c:lblOffset val="100"/>
        <c:noMultiLvlLbl val="0"/>
      </c:catAx>
      <c:valAx>
        <c:axId val="3934794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mn-lt"/>
                <a:ea typeface="+mn-ea"/>
                <a:cs typeface="+mn-cs"/>
              </a:defRPr>
            </a:pPr>
            <a:endParaRPr lang="fr-FR"/>
          </a:p>
        </c:txPr>
        <c:crossAx val="393479040"/>
        <c:crosses val="autoZero"/>
        <c:crossBetween val="between"/>
      </c:valAx>
      <c:spPr>
        <a:noFill/>
        <a:ln>
          <a:noFill/>
        </a:ln>
        <a:effectLst/>
      </c:spPr>
    </c:plotArea>
    <c:plotVisOnly val="1"/>
    <c:dispBlanksAs val="gap"/>
    <c:showDLblsOverMax val="0"/>
  </c:chart>
  <c:spPr>
    <a:noFill/>
    <a:ln>
      <a:noFill/>
    </a:ln>
    <a:effectLst/>
  </c:spPr>
  <c:txPr>
    <a:bodyPr/>
    <a:lstStyle/>
    <a:p>
      <a:pPr>
        <a:defRPr sz="1300"/>
      </a:pPr>
      <a:endParaRPr lang="fr-F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4B9795"/>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'[ORA-Base  12-06-2026.xlsx]Résultats'!$F$56:$I$56</c:f>
              <c:strCache>
                <c:ptCount val="4"/>
                <c:pt idx="0">
                  <c:v>Social-Santé-Humanitaire</c:v>
                </c:pt>
                <c:pt idx="1">
                  <c:v>Culture</c:v>
                </c:pt>
                <c:pt idx="2">
                  <c:v>Sport</c:v>
                </c:pt>
                <c:pt idx="3">
                  <c:v>Loisirs-Education populaire</c:v>
                </c:pt>
              </c:strCache>
            </c:strRef>
          </c:cat>
          <c:val>
            <c:numRef>
              <c:f>'[ORA-Base  12-06-2026.xlsx]Résultats'!$F$57:$I$57</c:f>
              <c:numCache>
                <c:formatCode>0%</c:formatCode>
                <c:ptCount val="4"/>
                <c:pt idx="0">
                  <c:v>0.19</c:v>
                </c:pt>
                <c:pt idx="1">
                  <c:v>0.2</c:v>
                </c:pt>
                <c:pt idx="2">
                  <c:v>0.13</c:v>
                </c:pt>
                <c:pt idx="3">
                  <c:v>0.21</c:v>
                </c:pt>
              </c:numCache>
            </c:numRef>
          </c:val>
          <c:extLst>
            <c:ext xmlns:c16="http://schemas.microsoft.com/office/drawing/2014/chart" uri="{C3380CC4-5D6E-409C-BE32-E72D297353CC}">
              <c16:uniqueId val="{00000000-1F5C-4255-8BA6-C90640A5C5AF}"/>
            </c:ext>
          </c:extLst>
        </c:ser>
        <c:dLbls>
          <c:showLegendKey val="0"/>
          <c:showVal val="0"/>
          <c:showCatName val="0"/>
          <c:showSerName val="0"/>
          <c:showPercent val="0"/>
          <c:showBubbleSize val="0"/>
        </c:dLbls>
        <c:gapWidth val="219"/>
        <c:overlap val="-27"/>
        <c:axId val="394773216"/>
        <c:axId val="394770864"/>
      </c:barChart>
      <c:catAx>
        <c:axId val="394773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0864"/>
        <c:crosses val="autoZero"/>
        <c:auto val="1"/>
        <c:lblAlgn val="ctr"/>
        <c:lblOffset val="100"/>
        <c:noMultiLvlLbl val="0"/>
      </c:catAx>
      <c:valAx>
        <c:axId val="394770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3216"/>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4B9795"/>
            </a:solidFill>
            <a:ln>
              <a:noFill/>
            </a:ln>
            <a:effectLst/>
          </c:spPr>
          <c:invertIfNegative val="0"/>
          <c:dLbls>
            <c:dLbl>
              <c:idx val="2"/>
              <c:spPr>
                <a:noFill/>
                <a:ln>
                  <a:noFill/>
                </a:ln>
                <a:effectLst/>
              </c:spPr>
              <c:txPr>
                <a:bodyPr rot="0" spcFirstLastPara="1" vertOverflow="ellipsis" vert="horz" wrap="square" anchor="ctr" anchorCtr="1"/>
                <a:lstStyle/>
                <a:p>
                  <a:pPr>
                    <a:defRPr sz="14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999C-4495-99A3-44BB1979AF03}"/>
                </c:ext>
              </c:extLst>
            </c:dLbl>
            <c:dLbl>
              <c:idx val="3"/>
              <c:spPr>
                <a:noFill/>
                <a:ln>
                  <a:noFill/>
                </a:ln>
                <a:effectLst/>
              </c:spPr>
              <c:txPr>
                <a:bodyPr rot="0" spcFirstLastPara="1" vertOverflow="ellipsis" vert="horz" wrap="square" anchor="ctr" anchorCtr="0"/>
                <a:lstStyle/>
                <a:p>
                  <a:pPr algn="ctr">
                    <a:defRPr lang="en-US" sz="14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1-999C-4495-99A3-44BB1979AF03}"/>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Urgence!$L$3:$O$3</c:f>
              <c:strCache>
                <c:ptCount val="4"/>
                <c:pt idx="0">
                  <c:v>Zone rurale</c:v>
                </c:pt>
                <c:pt idx="1">
                  <c:v>Zone urbaine</c:v>
                </c:pt>
                <c:pt idx="2">
                  <c:v>Territoires ruraux fragiles (FRR)</c:v>
                </c:pt>
                <c:pt idx="3">
                  <c:v>Quartiers prioritaires (QPV)</c:v>
                </c:pt>
              </c:strCache>
            </c:strRef>
          </c:cat>
          <c:val>
            <c:numRef>
              <c:f>Urgence!$L$4:$O$4</c:f>
              <c:numCache>
                <c:formatCode>0%</c:formatCode>
                <c:ptCount val="4"/>
                <c:pt idx="0">
                  <c:v>0.16</c:v>
                </c:pt>
                <c:pt idx="1">
                  <c:v>0.18</c:v>
                </c:pt>
                <c:pt idx="2">
                  <c:v>0.26</c:v>
                </c:pt>
                <c:pt idx="3">
                  <c:v>0.24</c:v>
                </c:pt>
              </c:numCache>
            </c:numRef>
          </c:val>
          <c:extLst>
            <c:ext xmlns:c16="http://schemas.microsoft.com/office/drawing/2014/chart" uri="{C3380CC4-5D6E-409C-BE32-E72D297353CC}">
              <c16:uniqueId val="{00000000-D9BC-4AE1-89C9-710DD2284D03}"/>
            </c:ext>
          </c:extLst>
        </c:ser>
        <c:dLbls>
          <c:showLegendKey val="0"/>
          <c:showVal val="0"/>
          <c:showCatName val="0"/>
          <c:showSerName val="0"/>
          <c:showPercent val="0"/>
          <c:showBubbleSize val="0"/>
        </c:dLbls>
        <c:gapWidth val="219"/>
        <c:overlap val="-27"/>
        <c:axId val="394772040"/>
        <c:axId val="394770080"/>
      </c:barChart>
      <c:catAx>
        <c:axId val="394772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0080"/>
        <c:crosses val="autoZero"/>
        <c:auto val="1"/>
        <c:lblAlgn val="ctr"/>
        <c:lblOffset val="100"/>
        <c:noMultiLvlLbl val="0"/>
      </c:catAx>
      <c:valAx>
        <c:axId val="3947700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204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4B9795"/>
            </a:solidFill>
            <a:ln>
              <a:noFill/>
            </a:ln>
            <a:effectLst/>
          </c:spPr>
          <c:invertIfNegative val="0"/>
          <c:dLbls>
            <c:dLbl>
              <c:idx val="0"/>
              <c:spPr>
                <a:noFill/>
                <a:ln>
                  <a:noFill/>
                </a:ln>
                <a:effectLst/>
              </c:spPr>
              <c:txPr>
                <a:bodyPr rot="0" spcFirstLastPara="1" vertOverflow="ellipsis" vert="horz" wrap="square" anchor="ctr" anchorCtr="0"/>
                <a:lstStyle/>
                <a:p>
                  <a:pPr algn="ctr">
                    <a:defRPr lang="en-US" sz="14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E3B1-4415-9353-0D08EA89D977}"/>
                </c:ext>
              </c:extLst>
            </c:dLbl>
            <c:dLbl>
              <c:idx val="1"/>
              <c:spPr>
                <a:noFill/>
                <a:ln>
                  <a:noFill/>
                </a:ln>
                <a:effectLst/>
              </c:spPr>
              <c:txPr>
                <a:bodyPr rot="0" spcFirstLastPara="1" vertOverflow="ellipsis" vert="horz" wrap="square" anchor="ctr" anchorCtr="1"/>
                <a:lstStyle/>
                <a:p>
                  <a:pPr>
                    <a:defRPr sz="14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1-E3B1-4415-9353-0D08EA89D977}"/>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Urgence!$B$76:$H$76</c:f>
              <c:strCache>
                <c:ptCount val="7"/>
                <c:pt idx="0">
                  <c:v>Moins de 2 ans</c:v>
                </c:pt>
                <c:pt idx="1">
                  <c:v>2 - 5 ans</c:v>
                </c:pt>
                <c:pt idx="2">
                  <c:v>5 - 10 ans</c:v>
                </c:pt>
                <c:pt idx="3">
                  <c:v>Plus de 10 ans</c:v>
                </c:pt>
                <c:pt idx="5">
                  <c:v>Fédérées</c:v>
                </c:pt>
                <c:pt idx="6">
                  <c:v>Non fédérées</c:v>
                </c:pt>
              </c:strCache>
            </c:strRef>
          </c:cat>
          <c:val>
            <c:numRef>
              <c:f>Urgence!$B$77:$H$77</c:f>
              <c:numCache>
                <c:formatCode>0%</c:formatCode>
                <c:ptCount val="7"/>
                <c:pt idx="0">
                  <c:v>0.23529411764705882</c:v>
                </c:pt>
                <c:pt idx="1">
                  <c:v>0.22727272727272727</c:v>
                </c:pt>
                <c:pt idx="2">
                  <c:v>0.20279720279720279</c:v>
                </c:pt>
                <c:pt idx="3">
                  <c:v>0.19186046511627908</c:v>
                </c:pt>
                <c:pt idx="5">
                  <c:v>0.19</c:v>
                </c:pt>
                <c:pt idx="6">
                  <c:v>0.2</c:v>
                </c:pt>
              </c:numCache>
            </c:numRef>
          </c:val>
          <c:extLst>
            <c:ext xmlns:c16="http://schemas.microsoft.com/office/drawing/2014/chart" uri="{C3380CC4-5D6E-409C-BE32-E72D297353CC}">
              <c16:uniqueId val="{00000000-C4F2-4899-8F96-1BADEF5A364E}"/>
            </c:ext>
          </c:extLst>
        </c:ser>
        <c:dLbls>
          <c:showLegendKey val="0"/>
          <c:showVal val="0"/>
          <c:showCatName val="0"/>
          <c:showSerName val="0"/>
          <c:showPercent val="0"/>
          <c:showBubbleSize val="0"/>
        </c:dLbls>
        <c:gapWidth val="219"/>
        <c:overlap val="-27"/>
        <c:axId val="394774000"/>
        <c:axId val="394771256"/>
      </c:barChart>
      <c:catAx>
        <c:axId val="394774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1256"/>
        <c:crosses val="autoZero"/>
        <c:auto val="1"/>
        <c:lblAlgn val="ctr"/>
        <c:lblOffset val="100"/>
        <c:noMultiLvlLbl val="0"/>
      </c:catAx>
      <c:valAx>
        <c:axId val="3947712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394774000"/>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545778652668419"/>
          <c:y val="0.15522965879265091"/>
          <c:w val="0.45321019247594063"/>
          <c:h val="0.74754811898512685"/>
        </c:manualLayout>
      </c:layout>
      <c:doughnutChart>
        <c:varyColors val="1"/>
        <c:ser>
          <c:idx val="0"/>
          <c:order val="0"/>
          <c:dPt>
            <c:idx val="0"/>
            <c:bubble3D val="0"/>
            <c:spPr>
              <a:solidFill>
                <a:schemeClr val="accent3"/>
              </a:solidFill>
              <a:ln w="19050">
                <a:solidFill>
                  <a:schemeClr val="lt1"/>
                </a:solidFill>
              </a:ln>
              <a:effectLst/>
            </c:spPr>
            <c:extLst>
              <c:ext xmlns:c16="http://schemas.microsoft.com/office/drawing/2014/chart" uri="{C3380CC4-5D6E-409C-BE32-E72D297353CC}">
                <c16:uniqueId val="{00000001-BC16-423B-889C-7DC390393AB3}"/>
              </c:ext>
            </c:extLst>
          </c:dPt>
          <c:dPt>
            <c:idx val="1"/>
            <c:bubble3D val="0"/>
            <c:spPr>
              <a:solidFill>
                <a:srgbClr val="9AC197"/>
              </a:solidFill>
              <a:ln w="19050">
                <a:solidFill>
                  <a:schemeClr val="lt1"/>
                </a:solidFill>
              </a:ln>
              <a:effectLst/>
            </c:spPr>
            <c:extLst>
              <c:ext xmlns:c16="http://schemas.microsoft.com/office/drawing/2014/chart" uri="{C3380CC4-5D6E-409C-BE32-E72D297353CC}">
                <c16:uniqueId val="{00000003-BC16-423B-889C-7DC390393AB3}"/>
              </c:ext>
            </c:extLst>
          </c:dPt>
          <c:dPt>
            <c:idx val="2"/>
            <c:bubble3D val="0"/>
            <c:spPr>
              <a:solidFill>
                <a:srgbClr val="FF9797"/>
              </a:solidFill>
              <a:ln w="19050">
                <a:solidFill>
                  <a:schemeClr val="lt1"/>
                </a:solidFill>
              </a:ln>
              <a:effectLst/>
            </c:spPr>
            <c:extLst>
              <c:ext xmlns:c16="http://schemas.microsoft.com/office/drawing/2014/chart" uri="{C3380CC4-5D6E-409C-BE32-E72D297353CC}">
                <c16:uniqueId val="{00000005-BC16-423B-889C-7DC390393AB3}"/>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BC16-423B-889C-7DC390393AB3}"/>
              </c:ext>
            </c:extLst>
          </c:dPt>
          <c:dLbls>
            <c:dLbl>
              <c:idx val="0"/>
              <c:layout>
                <c:manualLayout>
                  <c:x val="9.9999999999999895E-2"/>
                  <c:y val="-4.1666666666666685E-2"/>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Calibri" panose="020F0502020204030204" pitchFamily="34" charset="0"/>
                      <a:ea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BC16-423B-889C-7DC390393AB3}"/>
                </c:ext>
              </c:extLst>
            </c:dLbl>
            <c:dLbl>
              <c:idx val="1"/>
              <c:layout>
                <c:manualLayout>
                  <c:x val="0.16897212747192017"/>
                  <c:y val="-0.15277770140981378"/>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Calibri" panose="020F0502020204030204" pitchFamily="34" charset="0"/>
                      <a:ea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BC16-423B-889C-7DC390393AB3}"/>
                </c:ext>
              </c:extLst>
            </c:dLbl>
            <c:dLbl>
              <c:idx val="2"/>
              <c:layout>
                <c:manualLayout>
                  <c:x val="-0.10555555555555556"/>
                  <c:y val="0"/>
                </c:manualLayout>
              </c:layout>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C00000"/>
                      </a:solidFill>
                      <a:latin typeface="Calibri" panose="020F0502020204030204" pitchFamily="34" charset="0"/>
                      <a:ea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BC16-423B-889C-7DC390393AB3}"/>
                </c:ext>
              </c:extLst>
            </c:dLbl>
            <c:dLbl>
              <c:idx val="3"/>
              <c:layout>
                <c:manualLayout>
                  <c:x val="-4.2787106467212607E-2"/>
                  <c:y val="-0.19121968483124518"/>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Calibri" panose="020F0502020204030204" pitchFamily="34" charset="0"/>
                      <a:ea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BC16-423B-889C-7DC390393AB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9-10-11-14'!$Q$11:$Q$14</c:f>
              <c:strCache>
                <c:ptCount val="4"/>
                <c:pt idx="0">
                  <c:v>Très bonne</c:v>
                </c:pt>
                <c:pt idx="1">
                  <c:v>Bonne</c:v>
                </c:pt>
                <c:pt idx="2">
                  <c:v>Difficile</c:v>
                </c:pt>
                <c:pt idx="3">
                  <c:v>Très difficile</c:v>
                </c:pt>
              </c:strCache>
            </c:strRef>
          </c:cat>
          <c:val>
            <c:numRef>
              <c:f>'Diapo 9-10-11-14'!$R$11:$R$14</c:f>
              <c:numCache>
                <c:formatCode>0%</c:formatCode>
                <c:ptCount val="4"/>
                <c:pt idx="0">
                  <c:v>0.09</c:v>
                </c:pt>
                <c:pt idx="1">
                  <c:v>0.46</c:v>
                </c:pt>
                <c:pt idx="2">
                  <c:v>0.37</c:v>
                </c:pt>
                <c:pt idx="3">
                  <c:v>0.08</c:v>
                </c:pt>
              </c:numCache>
            </c:numRef>
          </c:val>
          <c:extLst>
            <c:ext xmlns:c16="http://schemas.microsoft.com/office/drawing/2014/chart" uri="{C3380CC4-5D6E-409C-BE32-E72D297353CC}">
              <c16:uniqueId val="{00000008-BC16-423B-889C-7DC390393AB3}"/>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a:pPr>
      <a:endParaRPr lang="fr-F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255409062276266"/>
          <c:y val="0.16782385078699499"/>
          <c:w val="0.2755753356917342"/>
          <c:h val="0.64930475965770917"/>
        </c:manualLayout>
      </c:layout>
      <c:doughnutChart>
        <c:varyColors val="1"/>
        <c:ser>
          <c:idx val="0"/>
          <c:order val="0"/>
          <c:dPt>
            <c:idx val="0"/>
            <c:bubble3D val="0"/>
            <c:spPr>
              <a:solidFill>
                <a:schemeClr val="accent3"/>
              </a:solidFill>
              <a:ln w="19050">
                <a:solidFill>
                  <a:schemeClr val="lt1"/>
                </a:solidFill>
              </a:ln>
              <a:effectLst/>
            </c:spPr>
            <c:extLst>
              <c:ext xmlns:c16="http://schemas.microsoft.com/office/drawing/2014/chart" uri="{C3380CC4-5D6E-409C-BE32-E72D297353CC}">
                <c16:uniqueId val="{00000001-61AC-4D06-B930-2559CA3E6ADE}"/>
              </c:ext>
            </c:extLst>
          </c:dPt>
          <c:dPt>
            <c:idx val="1"/>
            <c:bubble3D val="0"/>
            <c:spPr>
              <a:solidFill>
                <a:srgbClr val="9AC197"/>
              </a:solidFill>
              <a:ln w="19050">
                <a:solidFill>
                  <a:schemeClr val="lt1"/>
                </a:solidFill>
              </a:ln>
              <a:effectLst/>
            </c:spPr>
            <c:extLst>
              <c:ext xmlns:c16="http://schemas.microsoft.com/office/drawing/2014/chart" uri="{C3380CC4-5D6E-409C-BE32-E72D297353CC}">
                <c16:uniqueId val="{00000003-61AC-4D06-B930-2559CA3E6ADE}"/>
              </c:ext>
            </c:extLst>
          </c:dPt>
          <c:dPt>
            <c:idx val="2"/>
            <c:bubble3D val="0"/>
            <c:spPr>
              <a:solidFill>
                <a:srgbClr val="FF9797"/>
              </a:solidFill>
              <a:ln w="19050">
                <a:solidFill>
                  <a:schemeClr val="lt1"/>
                </a:solidFill>
              </a:ln>
              <a:effectLst/>
            </c:spPr>
            <c:extLst>
              <c:ext xmlns:c16="http://schemas.microsoft.com/office/drawing/2014/chart" uri="{C3380CC4-5D6E-409C-BE32-E72D297353CC}">
                <c16:uniqueId val="{00000005-61AC-4D06-B930-2559CA3E6ADE}"/>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61AC-4D06-B930-2559CA3E6ADE}"/>
              </c:ext>
            </c:extLst>
          </c:dPt>
          <c:dLbls>
            <c:dLbl>
              <c:idx val="0"/>
              <c:layout>
                <c:manualLayout>
                  <c:x val="3.4446036508720933E-2"/>
                  <c:y val="-8.4988836879062821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61AC-4D06-B930-2559CA3E6ADE}"/>
                </c:ext>
              </c:extLst>
            </c:dLbl>
            <c:dLbl>
              <c:idx val="1"/>
              <c:layout>
                <c:manualLayout>
                  <c:x val="5.8129147968518369E-2"/>
                  <c:y val="-9.3983415279063467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61AC-4D06-B930-2559CA3E6ADE}"/>
                </c:ext>
              </c:extLst>
            </c:dLbl>
            <c:dLbl>
              <c:idx val="2"/>
              <c:layout>
                <c:manualLayout>
                  <c:x val="-5.9424983343863896E-2"/>
                  <c:y val="0"/>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61AC-4D06-B930-2559CA3E6ADE}"/>
                </c:ext>
              </c:extLst>
            </c:dLbl>
            <c:dLbl>
              <c:idx val="3"/>
              <c:layout>
                <c:manualLayout>
                  <c:x val="7.0499068051276198E-3"/>
                  <c:y val="-0.14600797806133961"/>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61AC-4D06-B930-2559CA3E6ADE}"/>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9-10-11-14'!$N$25:$N$28</c:f>
              <c:strCache>
                <c:ptCount val="4"/>
                <c:pt idx="0">
                  <c:v>Très bonne</c:v>
                </c:pt>
                <c:pt idx="1">
                  <c:v>Bonne</c:v>
                </c:pt>
                <c:pt idx="2">
                  <c:v>Difficile</c:v>
                </c:pt>
                <c:pt idx="3">
                  <c:v>Très difficile</c:v>
                </c:pt>
              </c:strCache>
            </c:strRef>
          </c:cat>
          <c:val>
            <c:numRef>
              <c:f>'Diapo 9-10-11-14'!$O$25:$O$28</c:f>
              <c:numCache>
                <c:formatCode>0%</c:formatCode>
                <c:ptCount val="4"/>
                <c:pt idx="0">
                  <c:v>0.09</c:v>
                </c:pt>
                <c:pt idx="1">
                  <c:v>0.4</c:v>
                </c:pt>
                <c:pt idx="2">
                  <c:v>0.39</c:v>
                </c:pt>
                <c:pt idx="3">
                  <c:v>0.12</c:v>
                </c:pt>
              </c:numCache>
            </c:numRef>
          </c:val>
          <c:extLst>
            <c:ext xmlns:c16="http://schemas.microsoft.com/office/drawing/2014/chart" uri="{C3380CC4-5D6E-409C-BE32-E72D297353CC}">
              <c16:uniqueId val="{00000008-61AC-4D06-B930-2559CA3E6AD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sz="1600">
          <a:latin typeface="+mn-lt"/>
        </a:defRPr>
      </a:pPr>
      <a:endParaRPr lang="fr-F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725879645479097"/>
          <c:y val="0.18753011846577031"/>
          <c:w val="0.25378998820799575"/>
          <c:h val="0.68856695466675477"/>
        </c:manualLayout>
      </c:layout>
      <c:doughnutChart>
        <c:varyColors val="1"/>
        <c:ser>
          <c:idx val="0"/>
          <c:order val="0"/>
          <c:tx>
            <c:strRef>
              <c:f>'Diapo 9-10-11-14'!$O$31</c:f>
              <c:strCache>
                <c:ptCount val="1"/>
                <c:pt idx="0">
                  <c:v>Employeurs</c:v>
                </c:pt>
              </c:strCache>
            </c:strRef>
          </c:tx>
          <c:dPt>
            <c:idx val="0"/>
            <c:bubble3D val="0"/>
            <c:spPr>
              <a:solidFill>
                <a:sysClr val="window" lastClr="FFFFFF">
                  <a:lumMod val="65000"/>
                </a:sysClr>
              </a:solidFill>
              <a:ln w="19050">
                <a:solidFill>
                  <a:schemeClr val="lt1"/>
                </a:solidFill>
              </a:ln>
              <a:effectLst/>
            </c:spPr>
            <c:extLst>
              <c:ext xmlns:c16="http://schemas.microsoft.com/office/drawing/2014/chart" uri="{C3380CC4-5D6E-409C-BE32-E72D297353CC}">
                <c16:uniqueId val="{00000001-5E7B-4BDA-9E44-0A37B410BE8C}"/>
              </c:ext>
            </c:extLst>
          </c:dPt>
          <c:dPt>
            <c:idx val="1"/>
            <c:bubble3D val="0"/>
            <c:spPr>
              <a:solidFill>
                <a:srgbClr val="006600"/>
              </a:solidFill>
              <a:ln w="19050">
                <a:solidFill>
                  <a:schemeClr val="lt1"/>
                </a:solidFill>
              </a:ln>
              <a:effectLst/>
            </c:spPr>
            <c:extLst>
              <c:ext xmlns:c16="http://schemas.microsoft.com/office/drawing/2014/chart" uri="{C3380CC4-5D6E-409C-BE32-E72D297353CC}">
                <c16:uniqueId val="{00000003-5E7B-4BDA-9E44-0A37B410BE8C}"/>
              </c:ext>
            </c:extLst>
          </c:dPt>
          <c:dPt>
            <c:idx val="2"/>
            <c:bubble3D val="0"/>
            <c:spPr>
              <a:solidFill>
                <a:srgbClr val="9AC197"/>
              </a:solidFill>
              <a:ln w="19050">
                <a:solidFill>
                  <a:schemeClr val="lt1"/>
                </a:solidFill>
              </a:ln>
              <a:effectLst/>
            </c:spPr>
            <c:extLst>
              <c:ext xmlns:c16="http://schemas.microsoft.com/office/drawing/2014/chart" uri="{C3380CC4-5D6E-409C-BE32-E72D297353CC}">
                <c16:uniqueId val="{00000005-5E7B-4BDA-9E44-0A37B410BE8C}"/>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5E7B-4BDA-9E44-0A37B410BE8C}"/>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5E7B-4BDA-9E44-0A37B410BE8C}"/>
              </c:ext>
            </c:extLst>
          </c:dPt>
          <c:dLbls>
            <c:dLbl>
              <c:idx val="0"/>
              <c:delete val="1"/>
              <c:extLst>
                <c:ext xmlns:c15="http://schemas.microsoft.com/office/drawing/2012/chart" uri="{CE6537A1-D6FC-4f65-9D91-7224C49458BB}"/>
                <c:ext xmlns:c16="http://schemas.microsoft.com/office/drawing/2014/chart" uri="{C3380CC4-5D6E-409C-BE32-E72D297353CC}">
                  <c16:uniqueId val="{00000001-5E7B-4BDA-9E44-0A37B410BE8C}"/>
                </c:ext>
              </c:extLst>
            </c:dLbl>
            <c:dLbl>
              <c:idx val="1"/>
              <c:layout>
                <c:manualLayout>
                  <c:x val="5.544552854806193E-2"/>
                  <c:y val="-6.0783954328810411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5E7B-4BDA-9E44-0A37B410BE8C}"/>
                </c:ext>
              </c:extLst>
            </c:dLbl>
            <c:dLbl>
              <c:idx val="2"/>
              <c:layout>
                <c:manualLayout>
                  <c:x val="4.6618357487922708E-2"/>
                  <c:y val="6.526576527964055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5E7B-4BDA-9E44-0A37B410BE8C}"/>
                </c:ext>
              </c:extLst>
            </c:dLbl>
            <c:dLbl>
              <c:idx val="3"/>
              <c:layout>
                <c:manualLayout>
                  <c:x val="-5.0000000000000051E-2"/>
                  <c:y val="-9.2592592592592587E-2"/>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5E7B-4BDA-9E44-0A37B410BE8C}"/>
                </c:ext>
              </c:extLst>
            </c:dLbl>
            <c:dLbl>
              <c:idx val="4"/>
              <c:layout>
                <c:manualLayout>
                  <c:x val="-3.2608695652173912E-2"/>
                  <c:y val="-0.13308017609643735"/>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5E7B-4BDA-9E44-0A37B410BE8C}"/>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9-10-11-14'!$N$32:$N$36</c:f>
              <c:strCache>
                <c:ptCount val="5"/>
                <c:pt idx="0">
                  <c:v>Non réponses</c:v>
                </c:pt>
                <c:pt idx="1">
                  <c:v>Très bonne</c:v>
                </c:pt>
                <c:pt idx="2">
                  <c:v>Bonne</c:v>
                </c:pt>
                <c:pt idx="3">
                  <c:v>Difficile</c:v>
                </c:pt>
                <c:pt idx="4">
                  <c:v>Très difficile</c:v>
                </c:pt>
              </c:strCache>
            </c:strRef>
          </c:cat>
          <c:val>
            <c:numRef>
              <c:f>'Diapo 9-10-11-14'!$O$32:$O$36</c:f>
              <c:numCache>
                <c:formatCode>0%</c:formatCode>
                <c:ptCount val="5"/>
                <c:pt idx="0">
                  <c:v>0.02</c:v>
                </c:pt>
                <c:pt idx="1">
                  <c:v>0.08</c:v>
                </c:pt>
                <c:pt idx="2">
                  <c:v>0.41</c:v>
                </c:pt>
                <c:pt idx="3">
                  <c:v>0.38</c:v>
                </c:pt>
                <c:pt idx="4">
                  <c:v>0.11</c:v>
                </c:pt>
              </c:numCache>
            </c:numRef>
          </c:val>
          <c:extLst>
            <c:ext xmlns:c16="http://schemas.microsoft.com/office/drawing/2014/chart" uri="{C3380CC4-5D6E-409C-BE32-E72D297353CC}">
              <c16:uniqueId val="{0000000A-5E7B-4BDA-9E44-0A37B410BE8C}"/>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18686874738483775"/>
          <c:y val="0.90987983118652127"/>
          <c:w val="0.6107301532960554"/>
          <c:h val="7.8115955347220198E-2"/>
        </c:manualLayout>
      </c:layout>
      <c:overlay val="0"/>
      <c:spPr>
        <a:noFill/>
        <a:ln>
          <a:solidFill>
            <a:sysClr val="window" lastClr="FFFFFF">
              <a:lumMod val="85000"/>
            </a:sys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chart>
  <c:spPr>
    <a:noFill/>
    <a:ln>
      <a:noFill/>
    </a:ln>
    <a:effectLst/>
  </c:spPr>
  <c:txPr>
    <a:bodyPr/>
    <a:lstStyle/>
    <a:p>
      <a:pPr>
        <a:defRPr sz="1600"/>
      </a:pPr>
      <a:endParaRPr lang="fr-F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324973632319023"/>
          <c:y val="0.29187208677180176"/>
          <c:w val="0.2887375999410936"/>
          <c:h val="0.73329593273317961"/>
        </c:manualLayout>
      </c:layout>
      <c:doughnutChart>
        <c:varyColors val="1"/>
        <c:ser>
          <c:idx val="0"/>
          <c:order val="0"/>
          <c:tx>
            <c:strRef>
              <c:f>'Diapo 9-10-11-14'!$O$38</c:f>
              <c:strCache>
                <c:ptCount val="1"/>
                <c:pt idx="0">
                  <c:v>Non employeurs</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B163-49CA-925D-3AA6C9828712}"/>
              </c:ext>
            </c:extLst>
          </c:dPt>
          <c:dPt>
            <c:idx val="1"/>
            <c:bubble3D val="0"/>
            <c:spPr>
              <a:solidFill>
                <a:srgbClr val="9AC197"/>
              </a:solidFill>
              <a:ln w="19050">
                <a:solidFill>
                  <a:schemeClr val="lt1"/>
                </a:solidFill>
              </a:ln>
              <a:effectLst/>
            </c:spPr>
            <c:extLst>
              <c:ext xmlns:c16="http://schemas.microsoft.com/office/drawing/2014/chart" uri="{C3380CC4-5D6E-409C-BE32-E72D297353CC}">
                <c16:uniqueId val="{00000003-B163-49CA-925D-3AA6C9828712}"/>
              </c:ext>
            </c:extLst>
          </c:dPt>
          <c:dPt>
            <c:idx val="2"/>
            <c:bubble3D val="0"/>
            <c:spPr>
              <a:solidFill>
                <a:srgbClr val="FF9797"/>
              </a:solidFill>
              <a:ln w="19050">
                <a:solidFill>
                  <a:schemeClr val="lt1"/>
                </a:solidFill>
              </a:ln>
              <a:effectLst/>
            </c:spPr>
            <c:extLst>
              <c:ext xmlns:c16="http://schemas.microsoft.com/office/drawing/2014/chart" uri="{C3380CC4-5D6E-409C-BE32-E72D297353CC}">
                <c16:uniqueId val="{00000005-B163-49CA-925D-3AA6C9828712}"/>
              </c:ext>
            </c:extLst>
          </c:dPt>
          <c:dPt>
            <c:idx val="3"/>
            <c:bubble3D val="0"/>
            <c:spPr>
              <a:solidFill>
                <a:srgbClr val="C00000"/>
              </a:solidFill>
              <a:ln w="19050">
                <a:solidFill>
                  <a:schemeClr val="lt1"/>
                </a:solidFill>
              </a:ln>
              <a:effectLst/>
            </c:spPr>
            <c:extLst>
              <c:ext xmlns:c16="http://schemas.microsoft.com/office/drawing/2014/chart" uri="{C3380CC4-5D6E-409C-BE32-E72D297353CC}">
                <c16:uniqueId val="{00000007-B163-49CA-925D-3AA6C9828712}"/>
              </c:ext>
            </c:extLst>
          </c:dPt>
          <c:dLbls>
            <c:dLbl>
              <c:idx val="0"/>
              <c:layout>
                <c:manualLayout>
                  <c:x val="6.7294385024034703E-2"/>
                  <c:y val="-3.3916821452829218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B163-49CA-925D-3AA6C9828712}"/>
                </c:ext>
              </c:extLst>
            </c:dLbl>
            <c:dLbl>
              <c:idx val="1"/>
              <c:layout>
                <c:manualLayout>
                  <c:x val="0.12245286484925351"/>
                  <c:y val="-0.18605514747560495"/>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B163-49CA-925D-3AA6C9828712}"/>
                </c:ext>
              </c:extLst>
            </c:dLbl>
            <c:dLbl>
              <c:idx val="2"/>
              <c:layout>
                <c:manualLayout>
                  <c:x val="-5.1330957414059408E-2"/>
                  <c:y val="-1.1624873568058107E-2"/>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B163-49CA-925D-3AA6C9828712}"/>
                </c:ext>
              </c:extLst>
            </c:dLbl>
            <c:dLbl>
              <c:idx val="3"/>
              <c:layout>
                <c:manualLayout>
                  <c:x val="-4.2198972075343011E-2"/>
                  <c:y val="-0.11291615335675842"/>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B163-49CA-925D-3AA6C9828712}"/>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9-10-11-14'!$N$40:$N$43</c:f>
              <c:strCache>
                <c:ptCount val="4"/>
                <c:pt idx="0">
                  <c:v>Très bonne</c:v>
                </c:pt>
                <c:pt idx="1">
                  <c:v>Bonne</c:v>
                </c:pt>
                <c:pt idx="2">
                  <c:v>Difficile</c:v>
                </c:pt>
                <c:pt idx="3">
                  <c:v>Très difficile</c:v>
                </c:pt>
              </c:strCache>
            </c:strRef>
          </c:cat>
          <c:val>
            <c:numRef>
              <c:f>'Diapo 9-10-11-14'!$O$40:$O$43</c:f>
              <c:numCache>
                <c:formatCode>0%</c:formatCode>
                <c:ptCount val="4"/>
                <c:pt idx="0">
                  <c:v>0.17</c:v>
                </c:pt>
                <c:pt idx="1">
                  <c:v>0.53</c:v>
                </c:pt>
                <c:pt idx="2">
                  <c:v>0.23</c:v>
                </c:pt>
                <c:pt idx="3">
                  <c:v>7.0000000000000007E-2</c:v>
                </c:pt>
              </c:numCache>
            </c:numRef>
          </c:val>
          <c:extLst>
            <c:ext xmlns:c16="http://schemas.microsoft.com/office/drawing/2014/chart" uri="{C3380CC4-5D6E-409C-BE32-E72D297353CC}">
              <c16:uniqueId val="{00000008-B163-49CA-925D-3AA6C9828712}"/>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chart>
  <c:spPr>
    <a:noFill/>
    <a:ln>
      <a:noFill/>
    </a:ln>
    <a:effectLst/>
  </c:spPr>
  <c:txPr>
    <a:bodyPr/>
    <a:lstStyle/>
    <a:p>
      <a:pPr>
        <a:defRPr sz="1600"/>
      </a:pPr>
      <a:endParaRPr lang="fr-F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66716499654359163"/>
          <c:y val="0.14846570024587036"/>
          <c:w val="0.2213341166983267"/>
          <c:h val="0.67314527388594736"/>
        </c:manualLayout>
      </c:layout>
      <c:doughnutChart>
        <c:varyColors val="1"/>
        <c:ser>
          <c:idx val="0"/>
          <c:order val="0"/>
          <c:dPt>
            <c:idx val="0"/>
            <c:bubble3D val="0"/>
            <c:spPr>
              <a:solidFill>
                <a:srgbClr val="969696"/>
              </a:solidFill>
              <a:ln w="19050">
                <a:solidFill>
                  <a:schemeClr val="lt1"/>
                </a:solidFill>
              </a:ln>
              <a:effectLst/>
            </c:spPr>
            <c:extLst>
              <c:ext xmlns:c16="http://schemas.microsoft.com/office/drawing/2014/chart" uri="{C3380CC4-5D6E-409C-BE32-E72D297353CC}">
                <c16:uniqueId val="{00000001-A2F6-48D6-B24A-0CCD7579C2C6}"/>
              </c:ext>
            </c:extLst>
          </c:dPt>
          <c:dPt>
            <c:idx val="1"/>
            <c:bubble3D val="0"/>
            <c:spPr>
              <a:solidFill>
                <a:srgbClr val="006600"/>
              </a:solidFill>
              <a:ln w="19050">
                <a:solidFill>
                  <a:schemeClr val="lt1"/>
                </a:solidFill>
              </a:ln>
              <a:effectLst/>
            </c:spPr>
            <c:extLst>
              <c:ext xmlns:c16="http://schemas.microsoft.com/office/drawing/2014/chart" uri="{C3380CC4-5D6E-409C-BE32-E72D297353CC}">
                <c16:uniqueId val="{00000003-A2F6-48D6-B24A-0CCD7579C2C6}"/>
              </c:ext>
            </c:extLst>
          </c:dPt>
          <c:dPt>
            <c:idx val="2"/>
            <c:bubble3D val="0"/>
            <c:spPr>
              <a:solidFill>
                <a:srgbClr val="9AC197"/>
              </a:solidFill>
              <a:ln w="19050">
                <a:solidFill>
                  <a:schemeClr val="lt1"/>
                </a:solidFill>
              </a:ln>
              <a:effectLst/>
            </c:spPr>
            <c:extLst>
              <c:ext xmlns:c16="http://schemas.microsoft.com/office/drawing/2014/chart" uri="{C3380CC4-5D6E-409C-BE32-E72D297353CC}">
                <c16:uniqueId val="{00000005-A2F6-48D6-B24A-0CCD7579C2C6}"/>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A2F6-48D6-B24A-0CCD7579C2C6}"/>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A2F6-48D6-B24A-0CCD7579C2C6}"/>
              </c:ext>
            </c:extLst>
          </c:dPt>
          <c:dLbls>
            <c:dLbl>
              <c:idx val="0"/>
              <c:delete val="1"/>
              <c:extLst>
                <c:ext xmlns:c15="http://schemas.microsoft.com/office/drawing/2012/chart" uri="{CE6537A1-D6FC-4f65-9D91-7224C49458BB}"/>
                <c:ext xmlns:c16="http://schemas.microsoft.com/office/drawing/2014/chart" uri="{C3380CC4-5D6E-409C-BE32-E72D297353CC}">
                  <c16:uniqueId val="{00000001-A2F6-48D6-B24A-0CCD7579C2C6}"/>
                </c:ext>
              </c:extLst>
            </c:dLbl>
            <c:dLbl>
              <c:idx val="1"/>
              <c:layout>
                <c:manualLayout>
                  <c:x val="2.2187470859128706E-2"/>
                  <c:y val="-8.8520786071482685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A2F6-48D6-B24A-0CCD7579C2C6}"/>
                </c:ext>
              </c:extLst>
            </c:dLbl>
            <c:dLbl>
              <c:idx val="2"/>
              <c:layout>
                <c:manualLayout>
                  <c:x val="4.7901134901493295E-2"/>
                  <c:y val="-3.3819490731728623E-3"/>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A2F6-48D6-B24A-0CCD7579C2C6}"/>
                </c:ext>
              </c:extLst>
            </c:dLbl>
            <c:dLbl>
              <c:idx val="3"/>
              <c:layout>
                <c:manualLayout>
                  <c:x val="-7.5576130074780215E-2"/>
                  <c:y val="-6.2155164356067577E-2"/>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A2F6-48D6-B24A-0CCD7579C2C6}"/>
                </c:ext>
              </c:extLst>
            </c:dLbl>
            <c:dLbl>
              <c:idx val="4"/>
              <c:layout>
                <c:manualLayout>
                  <c:x val="1.112004703692329E-2"/>
                  <c:y val="-0.16460474047906901"/>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A2F6-48D6-B24A-0CCD7579C2C6}"/>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9-10-11-14'!$N$47:$N$51</c:f>
              <c:strCache>
                <c:ptCount val="5"/>
                <c:pt idx="0">
                  <c:v>Non réponses</c:v>
                </c:pt>
                <c:pt idx="1">
                  <c:v>Très bonne</c:v>
                </c:pt>
                <c:pt idx="2">
                  <c:v>Bonne</c:v>
                </c:pt>
                <c:pt idx="3">
                  <c:v>Difficile</c:v>
                </c:pt>
                <c:pt idx="4">
                  <c:v>Très difficile</c:v>
                </c:pt>
              </c:strCache>
            </c:strRef>
          </c:cat>
          <c:val>
            <c:numRef>
              <c:f>'Diapo 9-10-11-14'!$O$47:$O$51</c:f>
              <c:numCache>
                <c:formatCode>0%</c:formatCode>
                <c:ptCount val="5"/>
                <c:pt idx="0">
                  <c:v>0.01</c:v>
                </c:pt>
                <c:pt idx="1">
                  <c:v>0.06</c:v>
                </c:pt>
                <c:pt idx="2">
                  <c:v>0.34</c:v>
                </c:pt>
                <c:pt idx="3">
                  <c:v>0.4</c:v>
                </c:pt>
                <c:pt idx="4">
                  <c:v>0.19</c:v>
                </c:pt>
              </c:numCache>
            </c:numRef>
          </c:val>
          <c:extLst>
            <c:ext xmlns:c16="http://schemas.microsoft.com/office/drawing/2014/chart" uri="{C3380CC4-5D6E-409C-BE32-E72D297353CC}">
              <c16:uniqueId val="{0000000A-A2F6-48D6-B24A-0CCD7579C2C6}"/>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2551604241903928"/>
          <c:y val="0.84953376861319974"/>
          <c:w val="0.55976409831362173"/>
          <c:h val="7.3650257329491736E-2"/>
        </c:manualLayout>
      </c:layout>
      <c:overlay val="0"/>
      <c:spPr>
        <a:noFill/>
        <a:ln>
          <a:solidFill>
            <a:sysClr val="window" lastClr="FFFFFF">
              <a:lumMod val="85000"/>
            </a:sys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chart>
  <c:spPr>
    <a:noFill/>
    <a:ln>
      <a:noFill/>
    </a:ln>
    <a:effectLst/>
  </c:spPr>
  <c:txPr>
    <a:bodyPr/>
    <a:lstStyle/>
    <a:p>
      <a:pPr>
        <a:defRPr sz="1600"/>
      </a:pPr>
      <a:endParaRPr lang="fr-F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111879972484415"/>
          <c:y val="3.3780009681829544E-2"/>
          <c:w val="0.50707011158258297"/>
          <c:h val="0.80800235613754001"/>
        </c:manualLayout>
      </c:layout>
      <c:barChart>
        <c:barDir val="bar"/>
        <c:grouping val="clustered"/>
        <c:varyColors val="0"/>
        <c:ser>
          <c:idx val="0"/>
          <c:order val="0"/>
          <c:tx>
            <c:strRef>
              <c:f>'Diapo 9-10-11-14'!$O$53</c:f>
              <c:strCache>
                <c:ptCount val="1"/>
                <c:pt idx="0">
                  <c:v>Employeurs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lumMod val="7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'Diapo 9-10-11-14'!$N$54:$N$58</c:f>
              <c:strCache>
                <c:ptCount val="5"/>
                <c:pt idx="0">
                  <c:v>Non réponse</c:v>
                </c:pt>
                <c:pt idx="1">
                  <c:v>Est contrainte de renoncer à son projet associatif et envisage de cesser son activité</c:v>
                </c:pt>
                <c:pt idx="2">
                  <c:v>Doit remettre en question son projet associatif pour répondre aux attentes des financeurs</c:v>
                </c:pt>
                <c:pt idx="3">
                  <c:v>Doit adapter certaines actions ou revoir certaines priorités pour répondre aux attentes des financeurs</c:v>
                </c:pt>
                <c:pt idx="4">
                  <c:v>Dispose des financements qui correspondent à son projet associatif</c:v>
                </c:pt>
              </c:strCache>
            </c:strRef>
          </c:cat>
          <c:val>
            <c:numRef>
              <c:f>'Diapo 9-10-11-14'!$O$54:$O$58</c:f>
              <c:numCache>
                <c:formatCode>0%</c:formatCode>
                <c:ptCount val="5"/>
                <c:pt idx="0">
                  <c:v>0.04</c:v>
                </c:pt>
                <c:pt idx="1">
                  <c:v>0.06</c:v>
                </c:pt>
                <c:pt idx="2">
                  <c:v>0.16</c:v>
                </c:pt>
                <c:pt idx="3">
                  <c:v>0.52</c:v>
                </c:pt>
                <c:pt idx="4">
                  <c:v>0.22</c:v>
                </c:pt>
              </c:numCache>
            </c:numRef>
          </c:val>
          <c:extLst>
            <c:ext xmlns:c16="http://schemas.microsoft.com/office/drawing/2014/chart" uri="{C3380CC4-5D6E-409C-BE32-E72D297353CC}">
              <c16:uniqueId val="{00000000-AF5C-4ABB-A906-C9E18EF9357A}"/>
            </c:ext>
          </c:extLst>
        </c:ser>
        <c:ser>
          <c:idx val="1"/>
          <c:order val="1"/>
          <c:tx>
            <c:strRef>
              <c:f>'Diapo 9-10-11-14'!$P$53</c:f>
              <c:strCache>
                <c:ptCount val="1"/>
                <c:pt idx="0">
                  <c:v>Sans salariés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FF6600"/>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'Diapo 9-10-11-14'!$N$54:$N$58</c:f>
              <c:strCache>
                <c:ptCount val="5"/>
                <c:pt idx="0">
                  <c:v>Non réponse</c:v>
                </c:pt>
                <c:pt idx="1">
                  <c:v>Est contrainte de renoncer à son projet associatif et envisage de cesser son activité</c:v>
                </c:pt>
                <c:pt idx="2">
                  <c:v>Doit remettre en question son projet associatif pour répondre aux attentes des financeurs</c:v>
                </c:pt>
                <c:pt idx="3">
                  <c:v>Doit adapter certaines actions ou revoir certaines priorités pour répondre aux attentes des financeurs</c:v>
                </c:pt>
                <c:pt idx="4">
                  <c:v>Dispose des financements qui correspondent à son projet associatif</c:v>
                </c:pt>
              </c:strCache>
            </c:strRef>
          </c:cat>
          <c:val>
            <c:numRef>
              <c:f>'Diapo 9-10-11-14'!$P$54:$P$58</c:f>
              <c:numCache>
                <c:formatCode>0%</c:formatCode>
                <c:ptCount val="5"/>
                <c:pt idx="0">
                  <c:v>0.12</c:v>
                </c:pt>
                <c:pt idx="1">
                  <c:v>0.05</c:v>
                </c:pt>
                <c:pt idx="2">
                  <c:v>0.1</c:v>
                </c:pt>
                <c:pt idx="3">
                  <c:v>0.34</c:v>
                </c:pt>
                <c:pt idx="4">
                  <c:v>0.4</c:v>
                </c:pt>
              </c:numCache>
            </c:numRef>
          </c:val>
          <c:extLst>
            <c:ext xmlns:c16="http://schemas.microsoft.com/office/drawing/2014/chart" uri="{C3380CC4-5D6E-409C-BE32-E72D297353CC}">
              <c16:uniqueId val="{00000001-AF5C-4ABB-A906-C9E18EF9357A}"/>
            </c:ext>
          </c:extLst>
        </c:ser>
        <c:dLbls>
          <c:showLegendKey val="0"/>
          <c:showVal val="0"/>
          <c:showCatName val="0"/>
          <c:showSerName val="0"/>
          <c:showPercent val="0"/>
          <c:showBubbleSize val="0"/>
        </c:dLbls>
        <c:gapWidth val="182"/>
        <c:axId val="391100080"/>
        <c:axId val="391098904"/>
      </c:barChart>
      <c:catAx>
        <c:axId val="3911000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098904"/>
        <c:crosses val="autoZero"/>
        <c:auto val="1"/>
        <c:lblAlgn val="ctr"/>
        <c:lblOffset val="100"/>
        <c:noMultiLvlLbl val="0"/>
      </c:catAx>
      <c:valAx>
        <c:axId val="39109890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391100080"/>
        <c:crosses val="autoZero"/>
        <c:crossBetween val="between"/>
      </c:valAx>
      <c:spPr>
        <a:noFill/>
        <a:ln>
          <a:noFill/>
        </a:ln>
        <a:effectLst/>
      </c:spPr>
    </c:plotArea>
    <c:legend>
      <c:legendPos val="b"/>
      <c:layout>
        <c:manualLayout>
          <c:xMode val="edge"/>
          <c:yMode val="edge"/>
          <c:x val="3.9756975916396875E-2"/>
          <c:y val="0.81164682504179586"/>
          <c:w val="0.29784452160295338"/>
          <c:h val="7.7800415999489309E-2"/>
        </c:manualLayout>
      </c:layout>
      <c:overlay val="0"/>
      <c:spPr>
        <a:noFill/>
        <a:ln>
          <a:solidFill>
            <a:schemeClr val="bg1">
              <a:lumMod val="85000"/>
            </a:scheme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600"/>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939424188334387E-2"/>
          <c:y val="0.12563320804847378"/>
          <c:w val="0.24837838403683307"/>
          <c:h val="0.7411751481775225"/>
        </c:manualLayout>
      </c:layout>
      <c:doughnutChart>
        <c:varyColors val="1"/>
        <c:ser>
          <c:idx val="0"/>
          <c:order val="0"/>
          <c:tx>
            <c:strRef>
              <c:f>'Diapo 9-10-11-14'!$O$67</c:f>
              <c:strCache>
                <c:ptCount val="1"/>
                <c:pt idx="0">
                  <c:v>Non employeurs</c:v>
                </c:pt>
              </c:strCache>
            </c:strRef>
          </c:tx>
          <c:dPt>
            <c:idx val="0"/>
            <c:bubble3D val="0"/>
            <c:spPr>
              <a:solidFill>
                <a:srgbClr val="969696"/>
              </a:solidFill>
              <a:ln w="19050">
                <a:solidFill>
                  <a:schemeClr val="lt1"/>
                </a:solidFill>
              </a:ln>
              <a:effectLst/>
            </c:spPr>
            <c:extLst>
              <c:ext xmlns:c16="http://schemas.microsoft.com/office/drawing/2014/chart" uri="{C3380CC4-5D6E-409C-BE32-E72D297353CC}">
                <c16:uniqueId val="{00000001-2B5A-4F2B-A23E-57598DFE41C8}"/>
              </c:ext>
            </c:extLst>
          </c:dPt>
          <c:dPt>
            <c:idx val="1"/>
            <c:bubble3D val="0"/>
            <c:spPr>
              <a:solidFill>
                <a:srgbClr val="006600"/>
              </a:solidFill>
              <a:ln w="19050">
                <a:solidFill>
                  <a:schemeClr val="lt1"/>
                </a:solidFill>
              </a:ln>
              <a:effectLst/>
            </c:spPr>
            <c:extLst>
              <c:ext xmlns:c16="http://schemas.microsoft.com/office/drawing/2014/chart" uri="{C3380CC4-5D6E-409C-BE32-E72D297353CC}">
                <c16:uniqueId val="{00000003-2B5A-4F2B-A23E-57598DFE41C8}"/>
              </c:ext>
            </c:extLst>
          </c:dPt>
          <c:dPt>
            <c:idx val="2"/>
            <c:bubble3D val="0"/>
            <c:spPr>
              <a:solidFill>
                <a:srgbClr val="9AC197"/>
              </a:solidFill>
              <a:ln w="19050">
                <a:solidFill>
                  <a:schemeClr val="lt1"/>
                </a:solidFill>
              </a:ln>
              <a:effectLst/>
            </c:spPr>
            <c:extLst>
              <c:ext xmlns:c16="http://schemas.microsoft.com/office/drawing/2014/chart" uri="{C3380CC4-5D6E-409C-BE32-E72D297353CC}">
                <c16:uniqueId val="{00000005-2B5A-4F2B-A23E-57598DFE41C8}"/>
              </c:ext>
            </c:extLst>
          </c:dPt>
          <c:dPt>
            <c:idx val="3"/>
            <c:bubble3D val="0"/>
            <c:spPr>
              <a:solidFill>
                <a:srgbClr val="FF9999"/>
              </a:solidFill>
              <a:ln w="19050">
                <a:solidFill>
                  <a:schemeClr val="lt1"/>
                </a:solidFill>
              </a:ln>
              <a:effectLst/>
            </c:spPr>
            <c:extLst>
              <c:ext xmlns:c16="http://schemas.microsoft.com/office/drawing/2014/chart" uri="{C3380CC4-5D6E-409C-BE32-E72D297353CC}">
                <c16:uniqueId val="{00000007-2B5A-4F2B-A23E-57598DFE41C8}"/>
              </c:ext>
            </c:extLst>
          </c:dPt>
          <c:dPt>
            <c:idx val="4"/>
            <c:bubble3D val="0"/>
            <c:spPr>
              <a:solidFill>
                <a:srgbClr val="C00000"/>
              </a:solidFill>
              <a:ln w="19050">
                <a:solidFill>
                  <a:schemeClr val="lt1"/>
                </a:solidFill>
              </a:ln>
              <a:effectLst/>
            </c:spPr>
            <c:extLst>
              <c:ext xmlns:c16="http://schemas.microsoft.com/office/drawing/2014/chart" uri="{C3380CC4-5D6E-409C-BE32-E72D297353CC}">
                <c16:uniqueId val="{00000009-2B5A-4F2B-A23E-57598DFE41C8}"/>
              </c:ext>
            </c:extLst>
          </c:dPt>
          <c:dLbls>
            <c:dLbl>
              <c:idx val="0"/>
              <c:delete val="1"/>
              <c:extLst>
                <c:ext xmlns:c15="http://schemas.microsoft.com/office/drawing/2012/chart" uri="{CE6537A1-D6FC-4f65-9D91-7224C49458BB}"/>
                <c:ext xmlns:c16="http://schemas.microsoft.com/office/drawing/2014/chart" uri="{C3380CC4-5D6E-409C-BE32-E72D297353CC}">
                  <c16:uniqueId val="{00000001-2B5A-4F2B-A23E-57598DFE41C8}"/>
                </c:ext>
              </c:extLst>
            </c:dLbl>
            <c:dLbl>
              <c:idx val="1"/>
              <c:layout>
                <c:manualLayout>
                  <c:x val="3.7628469106245239E-2"/>
                  <c:y val="-6.141824386897702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2B5A-4F2B-A23E-57598DFE41C8}"/>
                </c:ext>
              </c:extLst>
            </c:dLbl>
            <c:dLbl>
              <c:idx val="2"/>
              <c:layout>
                <c:manualLayout>
                  <c:x val="7.1705001223805506E-2"/>
                  <c:y val="-8.6034919288005218E-2"/>
                </c:manualLayout>
              </c:layout>
              <c:spPr>
                <a:noFill/>
                <a:ln>
                  <a:noFill/>
                </a:ln>
                <a:effectLst/>
              </c:spPr>
              <c:txPr>
                <a:bodyPr rot="0" spcFirstLastPara="1" vertOverflow="ellipsis" vert="horz" wrap="square" anchor="ctr" anchorCtr="1"/>
                <a:lstStyle/>
                <a:p>
                  <a:pPr>
                    <a:defRPr sz="1600" b="0" i="0" u="none" strike="noStrike" kern="1200" baseline="0">
                      <a:solidFill>
                        <a:srgbClr val="0066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2B5A-4F2B-A23E-57598DFE41C8}"/>
                </c:ext>
              </c:extLst>
            </c:dLbl>
            <c:dLbl>
              <c:idx val="3"/>
              <c:layout>
                <c:manualLayout>
                  <c:x val="-5.0000000000000051E-2"/>
                  <c:y val="-9.2592592592592587E-2"/>
                </c:manualLayout>
              </c:layout>
              <c:spPr>
                <a:noFill/>
                <a:ln>
                  <a:noFill/>
                </a:ln>
                <a:effectLst/>
              </c:spPr>
              <c:txPr>
                <a:bodyPr rot="0" spcFirstLastPara="1" vertOverflow="ellipsis" vert="horz" wrap="square" anchor="ctr" anchorCtr="1"/>
                <a:lstStyle/>
                <a:p>
                  <a:pPr>
                    <a:defRPr sz="1600" b="0"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2B5A-4F2B-A23E-57598DFE41C8}"/>
                </c:ext>
              </c:extLst>
            </c:dLbl>
            <c:dLbl>
              <c:idx val="4"/>
              <c:layout>
                <c:manualLayout>
                  <c:x val="-1.8153186153230527E-2"/>
                  <c:y val="-0.13734559881651459"/>
                </c:manualLayout>
              </c:layout>
              <c:spPr>
                <a:noFill/>
                <a:ln>
                  <a:noFill/>
                </a:ln>
                <a:effectLst/>
              </c:spPr>
              <c:txPr>
                <a:bodyPr rot="0" spcFirstLastPara="1" vertOverflow="ellipsis" vert="horz" wrap="square" anchor="ctr" anchorCtr="1"/>
                <a:lstStyle/>
                <a:p>
                  <a:pPr>
                    <a:defRPr sz="16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9-2B5A-4F2B-A23E-57598DFE41C8}"/>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'Diapo 9-10-11-14'!$N$68:$N$72</c:f>
              <c:strCache>
                <c:ptCount val="5"/>
                <c:pt idx="0">
                  <c:v>Non réponses</c:v>
                </c:pt>
                <c:pt idx="1">
                  <c:v>Très bonne</c:v>
                </c:pt>
                <c:pt idx="2">
                  <c:v>Bonne</c:v>
                </c:pt>
                <c:pt idx="3">
                  <c:v>Difficile</c:v>
                </c:pt>
                <c:pt idx="4">
                  <c:v>Très difficile</c:v>
                </c:pt>
              </c:strCache>
            </c:strRef>
          </c:cat>
          <c:val>
            <c:numRef>
              <c:f>'Diapo 9-10-11-14'!$O$68:$O$72</c:f>
              <c:numCache>
                <c:formatCode>0%</c:formatCode>
                <c:ptCount val="5"/>
                <c:pt idx="0">
                  <c:v>0.02</c:v>
                </c:pt>
                <c:pt idx="1">
                  <c:v>0.08</c:v>
                </c:pt>
                <c:pt idx="2">
                  <c:v>0.52</c:v>
                </c:pt>
                <c:pt idx="3">
                  <c:v>0.32</c:v>
                </c:pt>
                <c:pt idx="4">
                  <c:v>0.05</c:v>
                </c:pt>
              </c:numCache>
            </c:numRef>
          </c:val>
          <c:extLst>
            <c:ext xmlns:c16="http://schemas.microsoft.com/office/drawing/2014/chart" uri="{C3380CC4-5D6E-409C-BE32-E72D297353CC}">
              <c16:uniqueId val="{0000000A-2B5A-4F2B-A23E-57598DFE41C8}"/>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2658388230816037"/>
          <c:y val="0.89121948413808316"/>
          <c:w val="0.55976409831362173"/>
          <c:h val="9.1107929420209691E-2"/>
        </c:manualLayout>
      </c:layout>
      <c:overlay val="0"/>
      <c:spPr>
        <a:noFill/>
        <a:ln>
          <a:solidFill>
            <a:sysClr val="window" lastClr="FFFFFF">
              <a:lumMod val="85000"/>
            </a:sysClr>
          </a:solid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chart>
  <c:spPr>
    <a:noFill/>
    <a:ln>
      <a:noFill/>
    </a:ln>
    <a:effectLst/>
  </c:spPr>
  <c:txPr>
    <a:bodyPr/>
    <a:lstStyle/>
    <a:p>
      <a:pPr>
        <a:defRPr sz="1600"/>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0.83607</cdr:x>
      <cdr:y>0.17488</cdr:y>
    </cdr:from>
    <cdr:to>
      <cdr:x>0.97934</cdr:x>
      <cdr:y>0.27229</cdr:y>
    </cdr:to>
    <cdr:sp macro="" textlink="">
      <cdr:nvSpPr>
        <cdr:cNvPr id="2" name="ZoneTexte 1">
          <a:extLst xmlns:a="http://schemas.openxmlformats.org/drawingml/2006/main">
            <a:ext uri="{FF2B5EF4-FFF2-40B4-BE49-F238E27FC236}">
              <a16:creationId xmlns:a16="http://schemas.microsoft.com/office/drawing/2014/main" id="{83B80CA6-D50F-56B8-7FA2-4CF824EE2082}"/>
            </a:ext>
          </a:extLst>
        </cdr:cNvPr>
        <cdr:cNvSpPr txBox="1"/>
      </cdr:nvSpPr>
      <cdr:spPr>
        <a:xfrm xmlns:a="http://schemas.openxmlformats.org/drawingml/2006/main">
          <a:off x="9663779" y="646331"/>
          <a:ext cx="1656000" cy="360011"/>
        </a:xfrm>
        <a:prstGeom xmlns:a="http://schemas.openxmlformats.org/drawingml/2006/main" prst="roundRect">
          <a:avLst/>
        </a:prstGeom>
        <a:ln xmlns:a="http://schemas.openxmlformats.org/drawingml/2006/main">
          <a:solidFill>
            <a:schemeClr val="accent1">
              <a:lumMod val="75000"/>
            </a:schemeClr>
          </a:solidFill>
        </a:ln>
      </cdr:spPr>
      <cdr:txBody>
        <a:bodyPr xmlns:a="http://schemas.openxmlformats.org/drawingml/2006/main" vertOverflow="clip" wrap="square" rtlCol="0" anchor="ctr" anchorCtr="0"/>
        <a:lstStyle xmlns:a="http://schemas.openxmlformats.org/drawingml/2006/main"/>
        <a:p xmlns:a="http://schemas.openxmlformats.org/drawingml/2006/main">
          <a:pPr algn="ctr"/>
          <a:r>
            <a:rPr lang="fr-FR" sz="1500" b="1" kern="1200" dirty="0">
              <a:solidFill>
                <a:schemeClr val="accent5">
                  <a:lumMod val="75000"/>
                </a:schemeClr>
              </a:solidFill>
            </a:rPr>
            <a:t>Situation générale </a:t>
          </a:r>
        </a:p>
      </cdr:txBody>
    </cdr:sp>
  </cdr:relSizeAnchor>
  <cdr:relSizeAnchor xmlns:cdr="http://schemas.openxmlformats.org/drawingml/2006/chartDrawing">
    <cdr:from>
      <cdr:x>0.83628</cdr:x>
      <cdr:y>0.28043</cdr:y>
    </cdr:from>
    <cdr:to>
      <cdr:x>0.97955</cdr:x>
      <cdr:y>0.37783</cdr:y>
    </cdr:to>
    <cdr:sp macro="" textlink="">
      <cdr:nvSpPr>
        <cdr:cNvPr id="3" name="ZoneTexte 1">
          <a:extLst xmlns:a="http://schemas.openxmlformats.org/drawingml/2006/main">
            <a:ext uri="{FF2B5EF4-FFF2-40B4-BE49-F238E27FC236}">
              <a16:creationId xmlns:a16="http://schemas.microsoft.com/office/drawing/2014/main" id="{89F4BEC8-7167-DC97-8A2D-30BAE8AAA725}"/>
            </a:ext>
          </a:extLst>
        </cdr:cNvPr>
        <cdr:cNvSpPr txBox="1"/>
      </cdr:nvSpPr>
      <cdr:spPr>
        <a:xfrm xmlns:a="http://schemas.openxmlformats.org/drawingml/2006/main">
          <a:off x="9666211" y="1036416"/>
          <a:ext cx="1656000" cy="359974"/>
        </a:xfrm>
        <a:prstGeom xmlns:a="http://schemas.openxmlformats.org/drawingml/2006/main" prst="roundRect">
          <a:avLst/>
        </a:prstGeom>
        <a:ln xmlns:a="http://schemas.openxmlformats.org/drawingml/2006/main">
          <a:solidFill>
            <a:srgbClr val="006600"/>
          </a:solidFill>
        </a:ln>
      </cdr:spPr>
      <cdr:txBody>
        <a:bodyPr xmlns:a="http://schemas.openxmlformats.org/drawingml/2006/main" wrap="square" lIns="36000" rIns="3600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fr-FR" sz="1500" b="1" kern="1200" dirty="0">
              <a:solidFill>
                <a:srgbClr val="006600"/>
              </a:solidFill>
            </a:rPr>
            <a:t>Situation financière</a:t>
          </a:r>
        </a:p>
      </cdr:txBody>
    </cdr:sp>
  </cdr:relSizeAnchor>
  <cdr:relSizeAnchor xmlns:cdr="http://schemas.openxmlformats.org/drawingml/2006/chartDrawing">
    <cdr:from>
      <cdr:x>0.83242</cdr:x>
      <cdr:y>0.50569</cdr:y>
    </cdr:from>
    <cdr:to>
      <cdr:x>0.95701</cdr:x>
      <cdr:y>0.64624</cdr:y>
    </cdr:to>
    <cdr:sp macro="" textlink="">
      <cdr:nvSpPr>
        <cdr:cNvPr id="4" name="ZoneTexte 1">
          <a:extLst xmlns:a="http://schemas.openxmlformats.org/drawingml/2006/main">
            <a:ext uri="{FF2B5EF4-FFF2-40B4-BE49-F238E27FC236}">
              <a16:creationId xmlns:a16="http://schemas.microsoft.com/office/drawing/2014/main" id="{DFFEF575-FE99-7F2B-1324-9018E4661EDC}"/>
            </a:ext>
          </a:extLst>
        </cdr:cNvPr>
        <cdr:cNvSpPr txBox="1"/>
      </cdr:nvSpPr>
      <cdr:spPr>
        <a:xfrm xmlns:a="http://schemas.openxmlformats.org/drawingml/2006/main">
          <a:off x="9621600" y="1868943"/>
          <a:ext cx="1440084" cy="519449"/>
        </a:xfrm>
        <a:prstGeom xmlns:a="http://schemas.openxmlformats.org/drawingml/2006/main" prst="roundRect">
          <a:avLst/>
        </a:prstGeom>
        <a:ln xmlns:a="http://schemas.openxmlformats.org/drawingml/2006/main">
          <a:solidFill>
            <a:srgbClr val="993366"/>
          </a:solidFill>
        </a:ln>
      </cdr:spPr>
      <cdr:txBody>
        <a:bodyPr xmlns:a="http://schemas.openxmlformats.org/drawingml/2006/main" wrap="square" rtlCol="0" anchor="ctr" anchorCtr="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fr-FR" sz="1500" b="1" kern="1200" dirty="0">
              <a:solidFill>
                <a:srgbClr val="993366"/>
              </a:solidFill>
            </a:rPr>
            <a:t>Situation </a:t>
          </a:r>
          <a:br>
            <a:rPr lang="fr-FR" sz="1500" b="1" kern="1200" dirty="0">
              <a:solidFill>
                <a:srgbClr val="993366"/>
              </a:solidFill>
            </a:rPr>
          </a:br>
          <a:r>
            <a:rPr lang="fr-FR" sz="1500" b="1" kern="1200" dirty="0">
              <a:solidFill>
                <a:srgbClr val="993366"/>
              </a:solidFill>
            </a:rPr>
            <a:t>du bénévolat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908A69-DDBB-476B-9E73-704B82A8A621}" type="datetimeFigureOut">
              <a:rPr lang="fr-FR" smtClean="0"/>
              <a:t>30/06/2026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55EBB4-9686-42D5-B136-7F718722AC00}" type="slidenum">
              <a:rPr lang="fr-FR" smtClean="0"/>
              <a:t>‹N°›</a:t>
            </a:fld>
            <a:endParaRPr lang="fr-FR"/>
          </a:p>
        </p:txBody>
      </p:sp>
    </p:spTree>
    <p:extLst>
      <p:ext uri="{BB962C8B-B14F-4D97-AF65-F5344CB8AC3E}">
        <p14:creationId xmlns:p14="http://schemas.microsoft.com/office/powerpoint/2010/main" val="382754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1</a:t>
            </a:fld>
            <a:endParaRPr lang="fr-FR"/>
          </a:p>
        </p:txBody>
      </p:sp>
    </p:spTree>
    <p:extLst>
      <p:ext uri="{BB962C8B-B14F-4D97-AF65-F5344CB8AC3E}">
        <p14:creationId xmlns:p14="http://schemas.microsoft.com/office/powerpoint/2010/main" val="3760788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61CD4-25A0-2FE6-3006-3B1BC12EDCE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FDCB90-D926-5D6F-A41F-EA4C6E75F7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EFEF3F-84E3-5A30-482F-55DC76AD42B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C9CF906-8BA9-2A7F-98CA-FDED2EF1CA5E}"/>
              </a:ext>
            </a:extLst>
          </p:cNvPr>
          <p:cNvSpPr>
            <a:spLocks noGrp="1"/>
          </p:cNvSpPr>
          <p:nvPr>
            <p:ph type="sldNum" sz="quarter" idx="5"/>
          </p:nvPr>
        </p:nvSpPr>
        <p:spPr/>
        <p:txBody>
          <a:bodyPr/>
          <a:lstStyle/>
          <a:p>
            <a:fld id="{0C55EBB4-9686-42D5-B136-7F718722AC00}" type="slidenum">
              <a:rPr lang="fr-FR" smtClean="0"/>
              <a:t>10</a:t>
            </a:fld>
            <a:endParaRPr lang="fr-FR"/>
          </a:p>
        </p:txBody>
      </p:sp>
    </p:spTree>
    <p:extLst>
      <p:ext uri="{BB962C8B-B14F-4D97-AF65-F5344CB8AC3E}">
        <p14:creationId xmlns:p14="http://schemas.microsoft.com/office/powerpoint/2010/main" val="3481020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11</a:t>
            </a:fld>
            <a:endParaRPr lang="fr-FR"/>
          </a:p>
        </p:txBody>
      </p:sp>
    </p:spTree>
    <p:extLst>
      <p:ext uri="{BB962C8B-B14F-4D97-AF65-F5344CB8AC3E}">
        <p14:creationId xmlns:p14="http://schemas.microsoft.com/office/powerpoint/2010/main" val="540010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12</a:t>
            </a:fld>
            <a:endParaRPr lang="fr-FR"/>
          </a:p>
        </p:txBody>
      </p:sp>
    </p:spTree>
    <p:extLst>
      <p:ext uri="{BB962C8B-B14F-4D97-AF65-F5344CB8AC3E}">
        <p14:creationId xmlns:p14="http://schemas.microsoft.com/office/powerpoint/2010/main" val="331716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13</a:t>
            </a:fld>
            <a:endParaRPr lang="fr-FR"/>
          </a:p>
        </p:txBody>
      </p:sp>
    </p:spTree>
    <p:extLst>
      <p:ext uri="{BB962C8B-B14F-4D97-AF65-F5344CB8AC3E}">
        <p14:creationId xmlns:p14="http://schemas.microsoft.com/office/powerpoint/2010/main" val="1462610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3521D-E67C-1AC9-A085-E396158CE5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C5B4497-FA1D-0452-9330-75F82B9A3CE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AA8769-54C3-0E5F-9817-2AF97A5D84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53FEE15F-3F42-2831-DAA3-1DA1AE021EC9}"/>
              </a:ext>
            </a:extLst>
          </p:cNvPr>
          <p:cNvSpPr>
            <a:spLocks noGrp="1"/>
          </p:cNvSpPr>
          <p:nvPr>
            <p:ph type="sldNum" sz="quarter" idx="10"/>
          </p:nvPr>
        </p:nvSpPr>
        <p:spPr/>
        <p:txBody>
          <a:bodyPr/>
          <a:lstStyle/>
          <a:p>
            <a:fld id="{0C55EBB4-9686-42D5-B136-7F718722AC00}" type="slidenum">
              <a:rPr lang="fr-FR" smtClean="0"/>
              <a:t>14</a:t>
            </a:fld>
            <a:endParaRPr lang="fr-FR"/>
          </a:p>
        </p:txBody>
      </p:sp>
    </p:spTree>
    <p:extLst>
      <p:ext uri="{BB962C8B-B14F-4D97-AF65-F5344CB8AC3E}">
        <p14:creationId xmlns:p14="http://schemas.microsoft.com/office/powerpoint/2010/main" val="39785770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15</a:t>
            </a:fld>
            <a:endParaRPr lang="fr-FR"/>
          </a:p>
        </p:txBody>
      </p:sp>
    </p:spTree>
    <p:extLst>
      <p:ext uri="{BB962C8B-B14F-4D97-AF65-F5344CB8AC3E}">
        <p14:creationId xmlns:p14="http://schemas.microsoft.com/office/powerpoint/2010/main" val="2720229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E436E-D3BC-D642-813C-4D688C11C9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490AF9-C9F4-D7C5-C475-26CE4F16B89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34CEB99-5F00-C0AE-4F97-B76D8A17877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02125A4-B25F-1A29-ADC8-7A1AD641EEC6}"/>
              </a:ext>
            </a:extLst>
          </p:cNvPr>
          <p:cNvSpPr>
            <a:spLocks noGrp="1"/>
          </p:cNvSpPr>
          <p:nvPr>
            <p:ph type="sldNum" sz="quarter" idx="10"/>
          </p:nvPr>
        </p:nvSpPr>
        <p:spPr/>
        <p:txBody>
          <a:bodyPr/>
          <a:lstStyle/>
          <a:p>
            <a:fld id="{0C55EBB4-9686-42D5-B136-7F718722AC00}" type="slidenum">
              <a:rPr lang="fr-FR" smtClean="0"/>
              <a:t>16</a:t>
            </a:fld>
            <a:endParaRPr lang="fr-FR"/>
          </a:p>
        </p:txBody>
      </p:sp>
    </p:spTree>
    <p:extLst>
      <p:ext uri="{BB962C8B-B14F-4D97-AF65-F5344CB8AC3E}">
        <p14:creationId xmlns:p14="http://schemas.microsoft.com/office/powerpoint/2010/main" val="1221932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17</a:t>
            </a:fld>
            <a:endParaRPr lang="fr-FR"/>
          </a:p>
        </p:txBody>
      </p:sp>
    </p:spTree>
    <p:extLst>
      <p:ext uri="{BB962C8B-B14F-4D97-AF65-F5344CB8AC3E}">
        <p14:creationId xmlns:p14="http://schemas.microsoft.com/office/powerpoint/2010/main" val="1371784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18</a:t>
            </a:fld>
            <a:endParaRPr lang="fr-FR"/>
          </a:p>
        </p:txBody>
      </p:sp>
    </p:spTree>
    <p:extLst>
      <p:ext uri="{BB962C8B-B14F-4D97-AF65-F5344CB8AC3E}">
        <p14:creationId xmlns:p14="http://schemas.microsoft.com/office/powerpoint/2010/main" val="2795848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19</a:t>
            </a:fld>
            <a:endParaRPr lang="fr-FR"/>
          </a:p>
        </p:txBody>
      </p:sp>
    </p:spTree>
    <p:extLst>
      <p:ext uri="{BB962C8B-B14F-4D97-AF65-F5344CB8AC3E}">
        <p14:creationId xmlns:p14="http://schemas.microsoft.com/office/powerpoint/2010/main" val="353267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a:t>
            </a:fld>
            <a:endParaRPr lang="fr-FR"/>
          </a:p>
        </p:txBody>
      </p:sp>
    </p:spTree>
    <p:extLst>
      <p:ext uri="{BB962C8B-B14F-4D97-AF65-F5344CB8AC3E}">
        <p14:creationId xmlns:p14="http://schemas.microsoft.com/office/powerpoint/2010/main" val="2777551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E219E-7A58-3EAF-080A-63BCB9985D2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7CDEAB-CD2F-885B-D22C-8299A15FAE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AEC0809-7B91-4F07-CEAE-54DABF49886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041B842-124B-DF9A-7A65-06E14179A6F5}"/>
              </a:ext>
            </a:extLst>
          </p:cNvPr>
          <p:cNvSpPr>
            <a:spLocks noGrp="1"/>
          </p:cNvSpPr>
          <p:nvPr>
            <p:ph type="sldNum" sz="quarter" idx="5"/>
          </p:nvPr>
        </p:nvSpPr>
        <p:spPr/>
        <p:txBody>
          <a:bodyPr/>
          <a:lstStyle/>
          <a:p>
            <a:fld id="{0C55EBB4-9686-42D5-B136-7F718722AC00}" type="slidenum">
              <a:rPr lang="fr-FR" smtClean="0"/>
              <a:t>20</a:t>
            </a:fld>
            <a:endParaRPr lang="fr-FR"/>
          </a:p>
        </p:txBody>
      </p:sp>
    </p:spTree>
    <p:extLst>
      <p:ext uri="{BB962C8B-B14F-4D97-AF65-F5344CB8AC3E}">
        <p14:creationId xmlns:p14="http://schemas.microsoft.com/office/powerpoint/2010/main" val="25006147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21</a:t>
            </a:fld>
            <a:endParaRPr lang="fr-FR"/>
          </a:p>
        </p:txBody>
      </p:sp>
    </p:spTree>
    <p:extLst>
      <p:ext uri="{BB962C8B-B14F-4D97-AF65-F5344CB8AC3E}">
        <p14:creationId xmlns:p14="http://schemas.microsoft.com/office/powerpoint/2010/main" val="257035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22</a:t>
            </a:fld>
            <a:endParaRPr lang="fr-FR"/>
          </a:p>
        </p:txBody>
      </p:sp>
    </p:spTree>
    <p:extLst>
      <p:ext uri="{BB962C8B-B14F-4D97-AF65-F5344CB8AC3E}">
        <p14:creationId xmlns:p14="http://schemas.microsoft.com/office/powerpoint/2010/main" val="2356856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23</a:t>
            </a:fld>
            <a:endParaRPr lang="fr-FR"/>
          </a:p>
        </p:txBody>
      </p:sp>
    </p:spTree>
    <p:extLst>
      <p:ext uri="{BB962C8B-B14F-4D97-AF65-F5344CB8AC3E}">
        <p14:creationId xmlns:p14="http://schemas.microsoft.com/office/powerpoint/2010/main" val="260166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71152-00F5-E97F-8AFF-4FCF8A66073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4DFE10-CDA8-9006-4400-505E1E19894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7342A9-54A9-E2F7-1F41-039F0B865D5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D56E0B6-BDD8-B231-DAAD-7F4116FCC68E}"/>
              </a:ext>
            </a:extLst>
          </p:cNvPr>
          <p:cNvSpPr>
            <a:spLocks noGrp="1"/>
          </p:cNvSpPr>
          <p:nvPr>
            <p:ph type="sldNum" sz="quarter" idx="5"/>
          </p:nvPr>
        </p:nvSpPr>
        <p:spPr/>
        <p:txBody>
          <a:bodyPr/>
          <a:lstStyle/>
          <a:p>
            <a:fld id="{0C55EBB4-9686-42D5-B136-7F718722AC00}" type="slidenum">
              <a:rPr lang="fr-FR" smtClean="0"/>
              <a:t>24</a:t>
            </a:fld>
            <a:endParaRPr lang="fr-FR"/>
          </a:p>
        </p:txBody>
      </p:sp>
    </p:spTree>
    <p:extLst>
      <p:ext uri="{BB962C8B-B14F-4D97-AF65-F5344CB8AC3E}">
        <p14:creationId xmlns:p14="http://schemas.microsoft.com/office/powerpoint/2010/main" val="2312368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25</a:t>
            </a:fld>
            <a:endParaRPr lang="fr-FR"/>
          </a:p>
        </p:txBody>
      </p:sp>
    </p:spTree>
    <p:extLst>
      <p:ext uri="{BB962C8B-B14F-4D97-AF65-F5344CB8AC3E}">
        <p14:creationId xmlns:p14="http://schemas.microsoft.com/office/powerpoint/2010/main" val="19322894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26</a:t>
            </a:fld>
            <a:endParaRPr lang="fr-FR"/>
          </a:p>
        </p:txBody>
      </p:sp>
    </p:spTree>
    <p:extLst>
      <p:ext uri="{BB962C8B-B14F-4D97-AF65-F5344CB8AC3E}">
        <p14:creationId xmlns:p14="http://schemas.microsoft.com/office/powerpoint/2010/main" val="11488102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27</a:t>
            </a:fld>
            <a:endParaRPr lang="fr-FR"/>
          </a:p>
        </p:txBody>
      </p:sp>
    </p:spTree>
    <p:extLst>
      <p:ext uri="{BB962C8B-B14F-4D97-AF65-F5344CB8AC3E}">
        <p14:creationId xmlns:p14="http://schemas.microsoft.com/office/powerpoint/2010/main" val="1204233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28</a:t>
            </a:fld>
            <a:endParaRPr lang="fr-FR"/>
          </a:p>
        </p:txBody>
      </p:sp>
    </p:spTree>
    <p:extLst>
      <p:ext uri="{BB962C8B-B14F-4D97-AF65-F5344CB8AC3E}">
        <p14:creationId xmlns:p14="http://schemas.microsoft.com/office/powerpoint/2010/main" val="34537180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29</a:t>
            </a:fld>
            <a:endParaRPr lang="fr-FR"/>
          </a:p>
        </p:txBody>
      </p:sp>
    </p:spTree>
    <p:extLst>
      <p:ext uri="{BB962C8B-B14F-4D97-AF65-F5344CB8AC3E}">
        <p14:creationId xmlns:p14="http://schemas.microsoft.com/office/powerpoint/2010/main" val="1218981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a:t>
            </a:fld>
            <a:endParaRPr lang="fr-FR"/>
          </a:p>
        </p:txBody>
      </p:sp>
    </p:spTree>
    <p:extLst>
      <p:ext uri="{BB962C8B-B14F-4D97-AF65-F5344CB8AC3E}">
        <p14:creationId xmlns:p14="http://schemas.microsoft.com/office/powerpoint/2010/main" val="35112114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30</a:t>
            </a:fld>
            <a:endParaRPr lang="fr-FR"/>
          </a:p>
        </p:txBody>
      </p:sp>
    </p:spTree>
    <p:extLst>
      <p:ext uri="{BB962C8B-B14F-4D97-AF65-F5344CB8AC3E}">
        <p14:creationId xmlns:p14="http://schemas.microsoft.com/office/powerpoint/2010/main" val="3924481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31</a:t>
            </a:fld>
            <a:endParaRPr lang="fr-FR"/>
          </a:p>
        </p:txBody>
      </p:sp>
    </p:spTree>
    <p:extLst>
      <p:ext uri="{BB962C8B-B14F-4D97-AF65-F5344CB8AC3E}">
        <p14:creationId xmlns:p14="http://schemas.microsoft.com/office/powerpoint/2010/main" val="1717657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9AF1-1E64-6AF3-F036-02CAF0F4A2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2975EBE-68FE-7913-15CE-2CEDF9DA6B0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80DA9B7-2A3A-D5A4-0169-68D3FEE3AA1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8C5C8E0-377D-EA87-DEBF-051D2DD7EE4C}"/>
              </a:ext>
            </a:extLst>
          </p:cNvPr>
          <p:cNvSpPr>
            <a:spLocks noGrp="1"/>
          </p:cNvSpPr>
          <p:nvPr>
            <p:ph type="sldNum" sz="quarter" idx="10"/>
          </p:nvPr>
        </p:nvSpPr>
        <p:spPr/>
        <p:txBody>
          <a:bodyPr/>
          <a:lstStyle/>
          <a:p>
            <a:fld id="{0C55EBB4-9686-42D5-B136-7F718722AC00}" type="slidenum">
              <a:rPr lang="fr-FR" smtClean="0"/>
              <a:t>32</a:t>
            </a:fld>
            <a:endParaRPr lang="fr-FR"/>
          </a:p>
        </p:txBody>
      </p:sp>
    </p:spTree>
    <p:extLst>
      <p:ext uri="{BB962C8B-B14F-4D97-AF65-F5344CB8AC3E}">
        <p14:creationId xmlns:p14="http://schemas.microsoft.com/office/powerpoint/2010/main" val="1344176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33</a:t>
            </a:fld>
            <a:endParaRPr lang="fr-FR"/>
          </a:p>
        </p:txBody>
      </p:sp>
    </p:spTree>
    <p:extLst>
      <p:ext uri="{BB962C8B-B14F-4D97-AF65-F5344CB8AC3E}">
        <p14:creationId xmlns:p14="http://schemas.microsoft.com/office/powerpoint/2010/main" val="32462171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34</a:t>
            </a:fld>
            <a:endParaRPr lang="fr-FR"/>
          </a:p>
        </p:txBody>
      </p:sp>
    </p:spTree>
    <p:extLst>
      <p:ext uri="{BB962C8B-B14F-4D97-AF65-F5344CB8AC3E}">
        <p14:creationId xmlns:p14="http://schemas.microsoft.com/office/powerpoint/2010/main" val="42562401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35</a:t>
            </a:fld>
            <a:endParaRPr lang="fr-FR"/>
          </a:p>
        </p:txBody>
      </p:sp>
    </p:spTree>
    <p:extLst>
      <p:ext uri="{BB962C8B-B14F-4D97-AF65-F5344CB8AC3E}">
        <p14:creationId xmlns:p14="http://schemas.microsoft.com/office/powerpoint/2010/main" val="27528400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36</a:t>
            </a:fld>
            <a:endParaRPr lang="fr-FR"/>
          </a:p>
        </p:txBody>
      </p:sp>
    </p:spTree>
    <p:extLst>
      <p:ext uri="{BB962C8B-B14F-4D97-AF65-F5344CB8AC3E}">
        <p14:creationId xmlns:p14="http://schemas.microsoft.com/office/powerpoint/2010/main" val="11604389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37</a:t>
            </a:fld>
            <a:endParaRPr lang="fr-FR"/>
          </a:p>
        </p:txBody>
      </p:sp>
    </p:spTree>
    <p:extLst>
      <p:ext uri="{BB962C8B-B14F-4D97-AF65-F5344CB8AC3E}">
        <p14:creationId xmlns:p14="http://schemas.microsoft.com/office/powerpoint/2010/main" val="18989486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38</a:t>
            </a:fld>
            <a:endParaRPr lang="fr-FR"/>
          </a:p>
        </p:txBody>
      </p:sp>
    </p:spTree>
    <p:extLst>
      <p:ext uri="{BB962C8B-B14F-4D97-AF65-F5344CB8AC3E}">
        <p14:creationId xmlns:p14="http://schemas.microsoft.com/office/powerpoint/2010/main" val="41478468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67981-1B23-1A1F-EB83-D6774144ACC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93F68EE-0111-2504-B67B-C48E66AB8B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FDBB7AA-7E70-EC91-1DF2-863E384FAE0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19318A3-59A5-371C-766A-AFD0FF8E4B34}"/>
              </a:ext>
            </a:extLst>
          </p:cNvPr>
          <p:cNvSpPr>
            <a:spLocks noGrp="1"/>
          </p:cNvSpPr>
          <p:nvPr>
            <p:ph type="sldNum" sz="quarter" idx="10"/>
          </p:nvPr>
        </p:nvSpPr>
        <p:spPr/>
        <p:txBody>
          <a:bodyPr/>
          <a:lstStyle/>
          <a:p>
            <a:fld id="{0C55EBB4-9686-42D5-B136-7F718722AC00}" type="slidenum">
              <a:rPr lang="fr-FR" smtClean="0"/>
              <a:t>39</a:t>
            </a:fld>
            <a:endParaRPr lang="fr-FR"/>
          </a:p>
        </p:txBody>
      </p:sp>
    </p:spTree>
    <p:extLst>
      <p:ext uri="{BB962C8B-B14F-4D97-AF65-F5344CB8AC3E}">
        <p14:creationId xmlns:p14="http://schemas.microsoft.com/office/powerpoint/2010/main" val="462513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a:t>
            </a:fld>
            <a:endParaRPr lang="fr-FR"/>
          </a:p>
        </p:txBody>
      </p:sp>
    </p:spTree>
    <p:extLst>
      <p:ext uri="{BB962C8B-B14F-4D97-AF65-F5344CB8AC3E}">
        <p14:creationId xmlns:p14="http://schemas.microsoft.com/office/powerpoint/2010/main" val="34402364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40</a:t>
            </a:fld>
            <a:endParaRPr lang="fr-FR"/>
          </a:p>
        </p:txBody>
      </p:sp>
    </p:spTree>
    <p:extLst>
      <p:ext uri="{BB962C8B-B14F-4D97-AF65-F5344CB8AC3E}">
        <p14:creationId xmlns:p14="http://schemas.microsoft.com/office/powerpoint/2010/main" val="690939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41</a:t>
            </a:fld>
            <a:endParaRPr lang="fr-FR"/>
          </a:p>
        </p:txBody>
      </p:sp>
    </p:spTree>
    <p:extLst>
      <p:ext uri="{BB962C8B-B14F-4D97-AF65-F5344CB8AC3E}">
        <p14:creationId xmlns:p14="http://schemas.microsoft.com/office/powerpoint/2010/main" val="18866466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42</a:t>
            </a:fld>
            <a:endParaRPr lang="fr-FR"/>
          </a:p>
        </p:txBody>
      </p:sp>
    </p:spTree>
    <p:extLst>
      <p:ext uri="{BB962C8B-B14F-4D97-AF65-F5344CB8AC3E}">
        <p14:creationId xmlns:p14="http://schemas.microsoft.com/office/powerpoint/2010/main" val="40622936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44</a:t>
            </a:fld>
            <a:endParaRPr lang="fr-FR"/>
          </a:p>
        </p:txBody>
      </p:sp>
    </p:spTree>
    <p:extLst>
      <p:ext uri="{BB962C8B-B14F-4D97-AF65-F5344CB8AC3E}">
        <p14:creationId xmlns:p14="http://schemas.microsoft.com/office/powerpoint/2010/main" val="37420894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47</a:t>
            </a:fld>
            <a:endParaRPr lang="fr-FR"/>
          </a:p>
        </p:txBody>
      </p:sp>
    </p:spTree>
    <p:extLst>
      <p:ext uri="{BB962C8B-B14F-4D97-AF65-F5344CB8AC3E}">
        <p14:creationId xmlns:p14="http://schemas.microsoft.com/office/powerpoint/2010/main" val="3944453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5</a:t>
            </a:fld>
            <a:endParaRPr lang="fr-FR"/>
          </a:p>
        </p:txBody>
      </p:sp>
    </p:spTree>
    <p:extLst>
      <p:ext uri="{BB962C8B-B14F-4D97-AF65-F5344CB8AC3E}">
        <p14:creationId xmlns:p14="http://schemas.microsoft.com/office/powerpoint/2010/main" val="3649411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55EBB4-9686-42D5-B136-7F718722AC00}" type="slidenum">
              <a:rPr lang="fr-FR" smtClean="0"/>
              <a:t>6</a:t>
            </a:fld>
            <a:endParaRPr lang="fr-FR"/>
          </a:p>
        </p:txBody>
      </p:sp>
    </p:spTree>
    <p:extLst>
      <p:ext uri="{BB962C8B-B14F-4D97-AF65-F5344CB8AC3E}">
        <p14:creationId xmlns:p14="http://schemas.microsoft.com/office/powerpoint/2010/main" val="3391883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55EBB4-9686-42D5-B136-7F718722AC00}" type="slidenum">
              <a:rPr lang="fr-FR" smtClean="0"/>
              <a:t>7</a:t>
            </a:fld>
            <a:endParaRPr lang="fr-FR"/>
          </a:p>
        </p:txBody>
      </p:sp>
    </p:spTree>
    <p:extLst>
      <p:ext uri="{BB962C8B-B14F-4D97-AF65-F5344CB8AC3E}">
        <p14:creationId xmlns:p14="http://schemas.microsoft.com/office/powerpoint/2010/main" val="803377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74E72-3C70-9996-5D30-467DE394ECA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A73FF8-F820-7F07-70DF-CE842D553C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81058F4-9690-FBE9-9F38-1E16F359CF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3E1DCC0B-F4C5-E51A-D489-B523D82085FE}"/>
              </a:ext>
            </a:extLst>
          </p:cNvPr>
          <p:cNvSpPr>
            <a:spLocks noGrp="1"/>
          </p:cNvSpPr>
          <p:nvPr>
            <p:ph type="sldNum" sz="quarter" idx="10"/>
          </p:nvPr>
        </p:nvSpPr>
        <p:spPr/>
        <p:txBody>
          <a:bodyPr/>
          <a:lstStyle/>
          <a:p>
            <a:fld id="{0C55EBB4-9686-42D5-B136-7F718722AC00}" type="slidenum">
              <a:rPr lang="fr-FR" smtClean="0"/>
              <a:t>8</a:t>
            </a:fld>
            <a:endParaRPr lang="fr-FR"/>
          </a:p>
        </p:txBody>
      </p:sp>
    </p:spTree>
    <p:extLst>
      <p:ext uri="{BB962C8B-B14F-4D97-AF65-F5344CB8AC3E}">
        <p14:creationId xmlns:p14="http://schemas.microsoft.com/office/powerpoint/2010/main" val="213163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4EA8F-6BA3-2026-89FE-79A7E72056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87EFD6-DFCC-FE75-C9F4-C025DEDD7E9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DB82E89-13F4-1E6E-50A7-0522D288447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C0425DB-8541-C13F-9217-016AC0D34F8A}"/>
              </a:ext>
            </a:extLst>
          </p:cNvPr>
          <p:cNvSpPr>
            <a:spLocks noGrp="1"/>
          </p:cNvSpPr>
          <p:nvPr>
            <p:ph type="sldNum" sz="quarter" idx="10"/>
          </p:nvPr>
        </p:nvSpPr>
        <p:spPr/>
        <p:txBody>
          <a:bodyPr/>
          <a:lstStyle/>
          <a:p>
            <a:fld id="{0C55EBB4-9686-42D5-B136-7F718722AC00}" type="slidenum">
              <a:rPr lang="fr-FR" smtClean="0"/>
              <a:t>9</a:t>
            </a:fld>
            <a:endParaRPr lang="fr-FR"/>
          </a:p>
        </p:txBody>
      </p:sp>
    </p:spTree>
    <p:extLst>
      <p:ext uri="{BB962C8B-B14F-4D97-AF65-F5344CB8AC3E}">
        <p14:creationId xmlns:p14="http://schemas.microsoft.com/office/powerpoint/2010/main" val="3274017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AAF5C79-E98D-4C7F-B599-B2A7F3FA50E4}" type="datetime1">
              <a:rPr lang="fr-FR" smtClean="0"/>
              <a:t>30/06/2026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2972906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FDB6383-7B73-44B5-9129-4912FB51159A}" type="datetime1">
              <a:rPr lang="fr-FR" smtClean="0"/>
              <a:t>30/06/2026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C4097-D241-458C-9C8D-D8D701691FCC}" type="slidenum">
              <a:rPr lang="fr-FR" smtClean="0"/>
              <a:t>‹N°›</a:t>
            </a:fld>
            <a:endParaRPr lang="fr-FR"/>
          </a:p>
        </p:txBody>
      </p:sp>
      <p:sp>
        <p:nvSpPr>
          <p:cNvPr id="7" name="Rectangle 6"/>
          <p:cNvSpPr/>
          <p:nvPr userDrawn="1"/>
        </p:nvSpPr>
        <p:spPr>
          <a:xfrm>
            <a:off x="0" y="6742631"/>
            <a:ext cx="12192000" cy="115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solidFill>
            </a:endParaRPr>
          </a:p>
        </p:txBody>
      </p:sp>
    </p:spTree>
    <p:extLst>
      <p:ext uri="{BB962C8B-B14F-4D97-AF65-F5344CB8AC3E}">
        <p14:creationId xmlns:p14="http://schemas.microsoft.com/office/powerpoint/2010/main" val="476785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EF9DA0C-EFC6-4012-9963-BB4C3A96392C}" type="datetime1">
              <a:rPr lang="fr-FR" smtClean="0"/>
              <a:t>30/06/2026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C4097-D241-458C-9C8D-D8D701691FCC}" type="slidenum">
              <a:rPr lang="fr-FR" smtClean="0"/>
              <a:t>‹N°›</a:t>
            </a:fld>
            <a:endParaRPr lang="fr-FR"/>
          </a:p>
        </p:txBody>
      </p:sp>
      <p:sp>
        <p:nvSpPr>
          <p:cNvPr id="7" name="Rectangle 6"/>
          <p:cNvSpPr/>
          <p:nvPr userDrawn="1"/>
        </p:nvSpPr>
        <p:spPr>
          <a:xfrm>
            <a:off x="0" y="6742631"/>
            <a:ext cx="12192000" cy="115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solidFill>
            </a:endParaRPr>
          </a:p>
        </p:txBody>
      </p:sp>
    </p:spTree>
    <p:extLst>
      <p:ext uri="{BB962C8B-B14F-4D97-AF65-F5344CB8AC3E}">
        <p14:creationId xmlns:p14="http://schemas.microsoft.com/office/powerpoint/2010/main" val="861177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Diapositive de titre">
    <p:spTree>
      <p:nvGrpSpPr>
        <p:cNvPr id="1" name=""/>
        <p:cNvGrpSpPr/>
        <p:nvPr/>
      </p:nvGrpSpPr>
      <p:grpSpPr>
        <a:xfrm>
          <a:off x="0" y="0"/>
          <a:ext cx="0" cy="0"/>
          <a:chOff x="0" y="0"/>
          <a:chExt cx="0" cy="0"/>
        </a:xfrm>
      </p:grpSpPr>
      <p:sp>
        <p:nvSpPr>
          <p:cNvPr id="2" name="Rectangle 1"/>
          <p:cNvSpPr/>
          <p:nvPr userDrawn="1"/>
        </p:nvSpPr>
        <p:spPr>
          <a:xfrm>
            <a:off x="0" y="6742631"/>
            <a:ext cx="12192000" cy="115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solidFill>
            </a:endParaRPr>
          </a:p>
        </p:txBody>
      </p:sp>
    </p:spTree>
    <p:extLst>
      <p:ext uri="{BB962C8B-B14F-4D97-AF65-F5344CB8AC3E}">
        <p14:creationId xmlns:p14="http://schemas.microsoft.com/office/powerpoint/2010/main" val="337722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838200" y="79375"/>
            <a:ext cx="10515600" cy="1325563"/>
          </a:xfrm>
        </p:spPr>
        <p:txBody>
          <a:bodyPr/>
          <a:lstStyle>
            <a:lvl1pPr>
              <a:defRPr>
                <a:solidFill>
                  <a:srgbClr val="FF6600"/>
                </a:solidFill>
              </a:defRPr>
            </a:lvl1pPr>
          </a:lstStyle>
          <a:p>
            <a:r>
              <a:rPr lang="fr-FR" dirty="0"/>
              <a:t>Modifiez le style du titre</a:t>
            </a:r>
            <a:endParaRPr lang="en-US" dirty="0"/>
          </a:p>
        </p:txBody>
      </p:sp>
      <p:sp>
        <p:nvSpPr>
          <p:cNvPr id="3" name="Content Placeholder 2"/>
          <p:cNvSpPr>
            <a:spLocks noGrp="1"/>
          </p:cNvSpPr>
          <p:nvPr>
            <p:ph idx="1"/>
          </p:nvPr>
        </p:nvSpPr>
        <p:spPr/>
        <p:txBody>
          <a:bodyPr/>
          <a:lstStyle>
            <a:lvl1pPr>
              <a:defRPr>
                <a:solidFill>
                  <a:schemeClr val="accent5">
                    <a:lumMod val="75000"/>
                  </a:schemeClr>
                </a:solidFill>
              </a:defRPr>
            </a:lvl1pPr>
            <a:lvl2pPr>
              <a:defRPr>
                <a:solidFill>
                  <a:schemeClr val="accent5">
                    <a:lumMod val="75000"/>
                  </a:schemeClr>
                </a:solidFill>
              </a:defRPr>
            </a:lvl2pPr>
            <a:lvl3pPr>
              <a:defRPr>
                <a:solidFill>
                  <a:schemeClr val="accent5">
                    <a:lumMod val="75000"/>
                  </a:schemeClr>
                </a:solidFill>
              </a:defRPr>
            </a:lvl3pPr>
            <a:lvl4pPr>
              <a:defRPr>
                <a:solidFill>
                  <a:schemeClr val="accent5">
                    <a:lumMod val="75000"/>
                  </a:schemeClr>
                </a:solidFill>
              </a:defRPr>
            </a:lvl4pPr>
            <a:lvl5pPr>
              <a:defRPr>
                <a:solidFill>
                  <a:schemeClr val="accent5">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E4BCD2-2F80-42C3-932E-F437406EC168}" type="datetime1">
              <a:rPr lang="fr-FR" smtClean="0"/>
              <a:t>30/06/2026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9251535" y="6356349"/>
            <a:ext cx="2743200" cy="365125"/>
          </a:xfrm>
        </p:spPr>
        <p:txBody>
          <a:bodyPr/>
          <a:lstStyle>
            <a:lvl1pPr>
              <a:defRPr sz="1600"/>
            </a:lvl1pPr>
          </a:lstStyle>
          <a:p>
            <a:fld id="{421C4097-D241-458C-9C8D-D8D701691FCC}" type="slidenum">
              <a:rPr lang="fr-FR" smtClean="0"/>
              <a:pPr/>
              <a:t>‹N°›</a:t>
            </a:fld>
            <a:endParaRPr lang="fr-FR"/>
          </a:p>
        </p:txBody>
      </p:sp>
    </p:spTree>
    <p:extLst>
      <p:ext uri="{BB962C8B-B14F-4D97-AF65-F5344CB8AC3E}">
        <p14:creationId xmlns:p14="http://schemas.microsoft.com/office/powerpoint/2010/main" val="1988872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7C3CE8F0-3A80-4317-9D52-19CF959DAB65}" type="datetime1">
              <a:rPr lang="fr-FR" smtClean="0"/>
              <a:t>30/06/2026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512136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C9009D3-6337-4CC0-8454-D30DEFBD716A}" type="datetime1">
              <a:rPr lang="fr-FR" smtClean="0"/>
              <a:t>30/06/2026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1701393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F86884A-50E3-4DB7-B7C0-280B0C43F8B4}" type="datetime1">
              <a:rPr lang="fr-FR" smtClean="0"/>
              <a:t>30/06/2026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20960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841A919-6B80-4510-B139-2A54921EBA53}" type="datetime1">
              <a:rPr lang="fr-FR" smtClean="0"/>
              <a:t>30/06/2026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291777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6A4A5-699F-4B52-A08B-5145D943B5CB}" type="datetime1">
              <a:rPr lang="fr-FR" smtClean="0"/>
              <a:t>30/06/2026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3819132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7C03F74-80E5-44E8-BD0E-6C2F9D1A8574}" type="datetime1">
              <a:rPr lang="fr-FR" smtClean="0"/>
              <a:t>30/06/2026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C4097-D241-458C-9C8D-D8D701691FCC}" type="slidenum">
              <a:rPr lang="fr-FR" smtClean="0"/>
              <a:t>‹N°›</a:t>
            </a:fld>
            <a:endParaRPr lang="fr-FR"/>
          </a:p>
        </p:txBody>
      </p:sp>
    </p:spTree>
    <p:extLst>
      <p:ext uri="{BB962C8B-B14F-4D97-AF65-F5344CB8AC3E}">
        <p14:creationId xmlns:p14="http://schemas.microsoft.com/office/powerpoint/2010/main" val="12134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D3604B1-7463-4B0F-8FBB-D3CE208383BD}" type="datetime1">
              <a:rPr lang="fr-FR" smtClean="0"/>
              <a:t>30/06/2026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21C4097-D241-458C-9C8D-D8D701691FCC}" type="slidenum">
              <a:rPr lang="fr-FR" smtClean="0"/>
              <a:t>‹N°›</a:t>
            </a:fld>
            <a:endParaRPr lang="fr-FR"/>
          </a:p>
        </p:txBody>
      </p:sp>
      <p:sp>
        <p:nvSpPr>
          <p:cNvPr id="8" name="Rectangle 7"/>
          <p:cNvSpPr/>
          <p:nvPr userDrawn="1"/>
        </p:nvSpPr>
        <p:spPr>
          <a:xfrm>
            <a:off x="0" y="6742631"/>
            <a:ext cx="12192000" cy="115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solidFill>
            </a:endParaRPr>
          </a:p>
        </p:txBody>
      </p:sp>
    </p:spTree>
    <p:extLst>
      <p:ext uri="{BB962C8B-B14F-4D97-AF65-F5344CB8AC3E}">
        <p14:creationId xmlns:p14="http://schemas.microsoft.com/office/powerpoint/2010/main" val="2088068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F84684-E694-48B2-B295-EAF9D78596BE}" type="datetime1">
              <a:rPr lang="fr-FR" smtClean="0"/>
              <a:t>30/06/2026</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1C4097-D241-458C-9C8D-D8D701691FCC}" type="slidenum">
              <a:rPr lang="fr-FR" smtClean="0"/>
              <a:t>‹N°›</a:t>
            </a:fld>
            <a:endParaRPr lang="fr-FR"/>
          </a:p>
        </p:txBody>
      </p:sp>
      <p:sp>
        <p:nvSpPr>
          <p:cNvPr id="7" name="Rectangle 6"/>
          <p:cNvSpPr/>
          <p:nvPr userDrawn="1"/>
        </p:nvSpPr>
        <p:spPr>
          <a:xfrm>
            <a:off x="0" y="6742631"/>
            <a:ext cx="12192000" cy="1153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accent4"/>
              </a:solidFill>
            </a:endParaRPr>
          </a:p>
        </p:txBody>
      </p:sp>
    </p:spTree>
    <p:extLst>
      <p:ext uri="{BB962C8B-B14F-4D97-AF65-F5344CB8AC3E}">
        <p14:creationId xmlns:p14="http://schemas.microsoft.com/office/powerpoint/2010/main" val="3516706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chart" Target="../charts/chart2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recherches-solidarites.org/"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recherches-solidarites.org/benevolat/"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155" y="360710"/>
            <a:ext cx="2288178" cy="944118"/>
          </a:xfrm>
          <a:prstGeom prst="rect">
            <a:avLst/>
          </a:prstGeom>
        </p:spPr>
      </p:pic>
      <p:sp>
        <p:nvSpPr>
          <p:cNvPr id="5" name="Titre 4"/>
          <p:cNvSpPr>
            <a:spLocks noGrp="1"/>
          </p:cNvSpPr>
          <p:nvPr>
            <p:ph type="ctrTitle"/>
          </p:nvPr>
        </p:nvSpPr>
        <p:spPr>
          <a:xfrm>
            <a:off x="823527" y="2022426"/>
            <a:ext cx="10430465" cy="1803241"/>
          </a:xfrm>
        </p:spPr>
        <p:txBody>
          <a:bodyPr>
            <a:normAutofit/>
          </a:bodyPr>
          <a:lstStyle/>
          <a:p>
            <a:pPr>
              <a:lnSpc>
                <a:spcPct val="120000"/>
              </a:lnSpc>
            </a:pPr>
            <a:r>
              <a:rPr lang="fr-FR" sz="4800" dirty="0">
                <a:solidFill>
                  <a:schemeClr val="accent5">
                    <a:lumMod val="75000"/>
                  </a:schemeClr>
                </a:solidFill>
              </a:rPr>
              <a:t>Le moral des responsables associatifs</a:t>
            </a:r>
            <a:br>
              <a:rPr lang="fr-FR" sz="4800" dirty="0">
                <a:solidFill>
                  <a:schemeClr val="accent5">
                    <a:lumMod val="75000"/>
                  </a:schemeClr>
                </a:solidFill>
              </a:rPr>
            </a:br>
            <a:r>
              <a:rPr lang="fr-FR" sz="2800" dirty="0">
                <a:solidFill>
                  <a:schemeClr val="accent5">
                    <a:lumMod val="75000"/>
                  </a:schemeClr>
                </a:solidFill>
              </a:rPr>
              <a:t>Situation au printemps 2026 et perspectives pour la rentrée d’automne</a:t>
            </a:r>
            <a:endParaRPr lang="fr-FR" sz="2800" dirty="0">
              <a:solidFill>
                <a:srgbClr val="FF6600"/>
              </a:solidFill>
              <a:latin typeface="Calibri "/>
            </a:endParaRPr>
          </a:p>
        </p:txBody>
      </p:sp>
      <p:sp>
        <p:nvSpPr>
          <p:cNvPr id="2" name="ZoneTexte 1"/>
          <p:cNvSpPr txBox="1"/>
          <p:nvPr/>
        </p:nvSpPr>
        <p:spPr>
          <a:xfrm>
            <a:off x="1981199" y="6201784"/>
            <a:ext cx="8229600" cy="369332"/>
          </a:xfrm>
          <a:prstGeom prst="rect">
            <a:avLst/>
          </a:prstGeom>
          <a:noFill/>
        </p:spPr>
        <p:txBody>
          <a:bodyPr wrap="square" rtlCol="0">
            <a:spAutoFit/>
          </a:bodyPr>
          <a:lstStyle/>
          <a:p>
            <a:pPr algn="ctr"/>
            <a:r>
              <a:rPr lang="fr-FR" b="1" dirty="0">
                <a:solidFill>
                  <a:schemeClr val="accent5">
                    <a:lumMod val="75000"/>
                  </a:schemeClr>
                </a:solidFill>
                <a:latin typeface="+mj-lt"/>
                <a:ea typeface="+mj-ea"/>
                <a:cs typeface="+mj-cs"/>
              </a:rPr>
              <a:t>Cécile BAZIN – Jacques MALET</a:t>
            </a:r>
            <a:endParaRPr lang="fr-FR" b="1" dirty="0">
              <a:solidFill>
                <a:srgbClr val="FF0000"/>
              </a:solidFill>
              <a:latin typeface="+mj-lt"/>
              <a:ea typeface="+mj-ea"/>
              <a:cs typeface="+mj-cs"/>
            </a:endParaRPr>
          </a:p>
        </p:txBody>
      </p:sp>
      <p:sp>
        <p:nvSpPr>
          <p:cNvPr id="6" name="ZoneTexte 5"/>
          <p:cNvSpPr txBox="1"/>
          <p:nvPr/>
        </p:nvSpPr>
        <p:spPr>
          <a:xfrm>
            <a:off x="1798324" y="4220099"/>
            <a:ext cx="8595351" cy="646331"/>
          </a:xfrm>
          <a:prstGeom prst="rect">
            <a:avLst/>
          </a:prstGeom>
          <a:noFill/>
        </p:spPr>
        <p:txBody>
          <a:bodyPr wrap="square" rtlCol="0">
            <a:spAutoFit/>
          </a:bodyPr>
          <a:lstStyle/>
          <a:p>
            <a:pPr algn="ctr"/>
            <a:r>
              <a:rPr lang="fr-FR" dirty="0">
                <a:solidFill>
                  <a:srgbClr val="FF6600"/>
                </a:solidFill>
              </a:rPr>
              <a:t>Enquête réalisée du 6 mai au 13 juin 2026 auprès de 1 795 responsables d’associations </a:t>
            </a:r>
          </a:p>
          <a:p>
            <a:pPr algn="ctr"/>
            <a:r>
              <a:rPr lang="fr-FR" dirty="0">
                <a:solidFill>
                  <a:srgbClr val="FF6600"/>
                </a:solidFill>
              </a:rPr>
              <a:t>de toutes tailles, tous secteurs d’activités et toutes régions</a:t>
            </a:r>
          </a:p>
        </p:txBody>
      </p:sp>
      <p:sp>
        <p:nvSpPr>
          <p:cNvPr id="3" name="ZoneTexte 2"/>
          <p:cNvSpPr txBox="1"/>
          <p:nvPr/>
        </p:nvSpPr>
        <p:spPr>
          <a:xfrm>
            <a:off x="10184860" y="6284068"/>
            <a:ext cx="1653702" cy="369332"/>
          </a:xfrm>
          <a:prstGeom prst="rect">
            <a:avLst/>
          </a:prstGeom>
          <a:noFill/>
        </p:spPr>
        <p:txBody>
          <a:bodyPr wrap="square" rtlCol="0">
            <a:spAutoFit/>
          </a:bodyPr>
          <a:lstStyle/>
          <a:p>
            <a:pPr algn="r"/>
            <a:r>
              <a:rPr lang="fr-FR" dirty="0">
                <a:solidFill>
                  <a:srgbClr val="FF6600"/>
                </a:solidFill>
              </a:rPr>
              <a:t>25 juin 2026</a:t>
            </a:r>
          </a:p>
        </p:txBody>
      </p:sp>
    </p:spTree>
    <p:extLst>
      <p:ext uri="{BB962C8B-B14F-4D97-AF65-F5344CB8AC3E}">
        <p14:creationId xmlns:p14="http://schemas.microsoft.com/office/powerpoint/2010/main" val="391607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6B11D-EFAA-1AC2-3BFB-D59F6305EEE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EC75BB2-CF75-4829-313D-D826838984DE}"/>
              </a:ext>
            </a:extLst>
          </p:cNvPr>
          <p:cNvSpPr>
            <a:spLocks noGrp="1"/>
          </p:cNvSpPr>
          <p:nvPr>
            <p:ph type="title"/>
          </p:nvPr>
        </p:nvSpPr>
        <p:spPr/>
        <p:txBody>
          <a:bodyPr/>
          <a:lstStyle/>
          <a:p>
            <a:r>
              <a:rPr lang="fr-FR" dirty="0"/>
              <a:t>La situation financière</a:t>
            </a:r>
          </a:p>
        </p:txBody>
      </p:sp>
      <p:sp>
        <p:nvSpPr>
          <p:cNvPr id="4" name="Espace réservé du numéro de diapositive 3">
            <a:extLst>
              <a:ext uri="{FF2B5EF4-FFF2-40B4-BE49-F238E27FC236}">
                <a16:creationId xmlns:a16="http://schemas.microsoft.com/office/drawing/2014/main" id="{0982DC21-8F76-4956-A4EF-24C1DC97067B}"/>
              </a:ext>
            </a:extLst>
          </p:cNvPr>
          <p:cNvSpPr>
            <a:spLocks noGrp="1"/>
          </p:cNvSpPr>
          <p:nvPr>
            <p:ph type="sldNum" sz="quarter" idx="12"/>
          </p:nvPr>
        </p:nvSpPr>
        <p:spPr/>
        <p:txBody>
          <a:bodyPr/>
          <a:lstStyle/>
          <a:p>
            <a:fld id="{421C4097-D241-458C-9C8D-D8D701691FCC}" type="slidenum">
              <a:rPr lang="fr-FR" smtClean="0"/>
              <a:pPr/>
              <a:t>10</a:t>
            </a:fld>
            <a:endParaRPr lang="fr-FR"/>
          </a:p>
        </p:txBody>
      </p:sp>
      <p:sp>
        <p:nvSpPr>
          <p:cNvPr id="6" name="Rectangle à coins arrondis 13">
            <a:extLst>
              <a:ext uri="{FF2B5EF4-FFF2-40B4-BE49-F238E27FC236}">
                <a16:creationId xmlns:a16="http://schemas.microsoft.com/office/drawing/2014/main" id="{2F8E0354-8DB7-BC70-3FD9-339D6C3D408D}"/>
              </a:ext>
            </a:extLst>
          </p:cNvPr>
          <p:cNvSpPr/>
          <p:nvPr/>
        </p:nvSpPr>
        <p:spPr>
          <a:xfrm>
            <a:off x="6309086" y="2351742"/>
            <a:ext cx="2528270"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1">
            <a:extLst>
              <a:ext uri="{FF2B5EF4-FFF2-40B4-BE49-F238E27FC236}">
                <a16:creationId xmlns:a16="http://schemas.microsoft.com/office/drawing/2014/main" id="{A69D74C4-0C13-8F8D-B61C-6A1DFB712A2C}"/>
              </a:ext>
            </a:extLst>
          </p:cNvPr>
          <p:cNvSpPr txBox="1"/>
          <p:nvPr/>
        </p:nvSpPr>
        <p:spPr>
          <a:xfrm>
            <a:off x="6358905" y="2351742"/>
            <a:ext cx="2120078" cy="3575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solidFill>
                  <a:srgbClr val="C00000"/>
                </a:solidFill>
                <a:sym typeface="Symbol" panose="05050102010706020507" pitchFamily="18" charset="2"/>
              </a:rPr>
              <a:t>  </a:t>
            </a:r>
            <a:r>
              <a:rPr lang="fr-FR" sz="1600" dirty="0">
                <a:solidFill>
                  <a:srgbClr val="C00000"/>
                </a:solidFill>
                <a:sym typeface="Symbol" panose="05050102010706020507" pitchFamily="18" charset="2"/>
              </a:rPr>
              <a:t>29</a:t>
            </a:r>
            <a:r>
              <a:rPr lang="fr-FR" sz="1600" dirty="0">
                <a:solidFill>
                  <a:srgbClr val="C00000"/>
                </a:solidFill>
              </a:rPr>
              <a:t> 000 associations </a:t>
            </a:r>
          </a:p>
        </p:txBody>
      </p:sp>
      <p:sp>
        <p:nvSpPr>
          <p:cNvPr id="9" name="Rectangle 8">
            <a:extLst>
              <a:ext uri="{FF2B5EF4-FFF2-40B4-BE49-F238E27FC236}">
                <a16:creationId xmlns:a16="http://schemas.microsoft.com/office/drawing/2014/main" id="{44D4BED2-B17A-CC3B-793A-2797A44E68F5}"/>
              </a:ext>
            </a:extLst>
          </p:cNvPr>
          <p:cNvSpPr/>
          <p:nvPr/>
        </p:nvSpPr>
        <p:spPr>
          <a:xfrm>
            <a:off x="2071151" y="1404837"/>
            <a:ext cx="8575507" cy="369332"/>
          </a:xfrm>
          <a:prstGeom prst="rect">
            <a:avLst/>
          </a:prstGeom>
        </p:spPr>
        <p:txBody>
          <a:bodyPr wrap="square">
            <a:spAutoFit/>
          </a:bodyPr>
          <a:lstStyle/>
          <a:p>
            <a:r>
              <a:rPr lang="fr-FR" i="1" dirty="0">
                <a:solidFill>
                  <a:srgbClr val="FF6600"/>
                </a:solidFill>
                <a:latin typeface="Calibri" panose="020F0502020204030204" pitchFamily="34" charset="0"/>
                <a:ea typeface="Calibri" panose="020F0502020204030204" pitchFamily="34" charset="0"/>
              </a:rPr>
              <a:t>Depuis le début 2026, comment jugez-vous la situation financière de votre association ?</a:t>
            </a:r>
            <a:endParaRPr lang="fr-FR" i="1" dirty="0">
              <a:solidFill>
                <a:srgbClr val="FF6600"/>
              </a:solidFill>
            </a:endParaRPr>
          </a:p>
        </p:txBody>
      </p:sp>
      <p:sp>
        <p:nvSpPr>
          <p:cNvPr id="10" name="Rectangle 9">
            <a:extLst>
              <a:ext uri="{FF2B5EF4-FFF2-40B4-BE49-F238E27FC236}">
                <a16:creationId xmlns:a16="http://schemas.microsoft.com/office/drawing/2014/main" id="{DF468F82-E221-ED95-02CD-3A5B3E18FDBF}"/>
              </a:ext>
            </a:extLst>
          </p:cNvPr>
          <p:cNvSpPr/>
          <p:nvPr/>
        </p:nvSpPr>
        <p:spPr>
          <a:xfrm>
            <a:off x="10402773" y="5287793"/>
            <a:ext cx="1313234" cy="330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Employeurs</a:t>
            </a:r>
          </a:p>
        </p:txBody>
      </p:sp>
      <p:sp>
        <p:nvSpPr>
          <p:cNvPr id="11" name="Rectangle 10">
            <a:extLst>
              <a:ext uri="{FF2B5EF4-FFF2-40B4-BE49-F238E27FC236}">
                <a16:creationId xmlns:a16="http://schemas.microsoft.com/office/drawing/2014/main" id="{25073860-1ACD-FFF9-C4CB-91233F96F9CA}"/>
              </a:ext>
            </a:extLst>
          </p:cNvPr>
          <p:cNvSpPr/>
          <p:nvPr/>
        </p:nvSpPr>
        <p:spPr>
          <a:xfrm>
            <a:off x="297875" y="5287793"/>
            <a:ext cx="1601443" cy="33074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800" dirty="0"/>
              <a:t>Sans salariés</a:t>
            </a:r>
          </a:p>
        </p:txBody>
      </p:sp>
      <p:sp>
        <p:nvSpPr>
          <p:cNvPr id="12" name="ZoneTexte 1">
            <a:extLst>
              <a:ext uri="{FF2B5EF4-FFF2-40B4-BE49-F238E27FC236}">
                <a16:creationId xmlns:a16="http://schemas.microsoft.com/office/drawing/2014/main" id="{9AA0D650-2295-D8A4-4E43-8740DAC10978}"/>
              </a:ext>
            </a:extLst>
          </p:cNvPr>
          <p:cNvSpPr txBox="1"/>
          <p:nvPr/>
        </p:nvSpPr>
        <p:spPr>
          <a:xfrm>
            <a:off x="466794" y="2011345"/>
            <a:ext cx="2315183" cy="3575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solidFill>
                  <a:srgbClr val="C00000"/>
                </a:solidFill>
                <a:sym typeface="Symbol" panose="05050102010706020507" pitchFamily="18" charset="2"/>
              </a:rPr>
              <a:t>  </a:t>
            </a:r>
            <a:r>
              <a:rPr lang="fr-FR" sz="1600" dirty="0">
                <a:solidFill>
                  <a:srgbClr val="C00000"/>
                </a:solidFill>
                <a:sym typeface="Symbol" panose="05050102010706020507" pitchFamily="18" charset="2"/>
              </a:rPr>
              <a:t>90</a:t>
            </a:r>
            <a:r>
              <a:rPr lang="fr-FR" sz="1600" dirty="0">
                <a:solidFill>
                  <a:srgbClr val="C00000"/>
                </a:solidFill>
              </a:rPr>
              <a:t> 000 associations </a:t>
            </a:r>
          </a:p>
        </p:txBody>
      </p:sp>
      <p:grpSp>
        <p:nvGrpSpPr>
          <p:cNvPr id="5" name="Groupe 4">
            <a:extLst>
              <a:ext uri="{FF2B5EF4-FFF2-40B4-BE49-F238E27FC236}">
                <a16:creationId xmlns:a16="http://schemas.microsoft.com/office/drawing/2014/main" id="{BAC128C1-C959-B4F8-4B81-7FBD3D92AE62}"/>
              </a:ext>
            </a:extLst>
          </p:cNvPr>
          <p:cNvGrpSpPr/>
          <p:nvPr/>
        </p:nvGrpSpPr>
        <p:grpSpPr>
          <a:xfrm>
            <a:off x="197265" y="1045368"/>
            <a:ext cx="11420815" cy="5505079"/>
            <a:chOff x="197265" y="1045368"/>
            <a:chExt cx="11420815" cy="5505079"/>
          </a:xfrm>
        </p:grpSpPr>
        <p:graphicFrame>
          <p:nvGraphicFramePr>
            <p:cNvPr id="8" name="Graphique 7">
              <a:extLst>
                <a:ext uri="{FF2B5EF4-FFF2-40B4-BE49-F238E27FC236}">
                  <a16:creationId xmlns:a16="http://schemas.microsoft.com/office/drawing/2014/main" id="{93597630-C7A3-39D5-5EE2-E48144A9C22B}"/>
                </a:ext>
              </a:extLst>
            </p:cNvPr>
            <p:cNvGraphicFramePr>
              <a:graphicFrameLocks/>
            </p:cNvGraphicFramePr>
            <p:nvPr>
              <p:extLst>
                <p:ext uri="{D42A27DB-BD31-4B8C-83A1-F6EECF244321}">
                  <p14:modId xmlns:p14="http://schemas.microsoft.com/office/powerpoint/2010/main" val="2944334912"/>
                </p:ext>
              </p:extLst>
            </p:nvPr>
          </p:nvGraphicFramePr>
          <p:xfrm>
            <a:off x="461545" y="1045368"/>
            <a:ext cx="10484426" cy="47672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Graphique 2">
              <a:extLst>
                <a:ext uri="{FF2B5EF4-FFF2-40B4-BE49-F238E27FC236}">
                  <a16:creationId xmlns:a16="http://schemas.microsoft.com/office/drawing/2014/main" id="{DDBFE57F-1E98-1AE0-CF27-017CCCB4EE1C}"/>
                </a:ext>
              </a:extLst>
            </p:cNvPr>
            <p:cNvGraphicFramePr>
              <a:graphicFrameLocks/>
            </p:cNvGraphicFramePr>
            <p:nvPr>
              <p:extLst>
                <p:ext uri="{D42A27DB-BD31-4B8C-83A1-F6EECF244321}">
                  <p14:modId xmlns:p14="http://schemas.microsoft.com/office/powerpoint/2010/main" val="2869909365"/>
                </p:ext>
              </p:extLst>
            </p:nvPr>
          </p:nvGraphicFramePr>
          <p:xfrm>
            <a:off x="197265" y="2057399"/>
            <a:ext cx="11420815" cy="4493048"/>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à coins arrondis 2">
              <a:extLst>
                <a:ext uri="{FF2B5EF4-FFF2-40B4-BE49-F238E27FC236}">
                  <a16:creationId xmlns:a16="http://schemas.microsoft.com/office/drawing/2014/main" id="{7DB8B4AF-6168-9939-0F1B-883F95840D9A}"/>
                </a:ext>
              </a:extLst>
            </p:cNvPr>
            <p:cNvSpPr/>
            <p:nvPr/>
          </p:nvSpPr>
          <p:spPr>
            <a:xfrm>
              <a:off x="438446" y="1990563"/>
              <a:ext cx="2490281"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63045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43AF5E-62E2-60D2-C345-65260C2CDB7E}"/>
              </a:ext>
            </a:extLst>
          </p:cNvPr>
          <p:cNvSpPr>
            <a:spLocks noGrp="1"/>
          </p:cNvSpPr>
          <p:nvPr>
            <p:ph type="title"/>
          </p:nvPr>
        </p:nvSpPr>
        <p:spPr/>
        <p:txBody>
          <a:bodyPr/>
          <a:lstStyle/>
          <a:p>
            <a:r>
              <a:rPr lang="fr-FR" dirty="0"/>
              <a:t>Les employeurs sous forte contrainte</a:t>
            </a:r>
          </a:p>
        </p:txBody>
      </p:sp>
      <p:sp>
        <p:nvSpPr>
          <p:cNvPr id="4" name="Espace réservé du numéro de diapositive 3">
            <a:extLst>
              <a:ext uri="{FF2B5EF4-FFF2-40B4-BE49-F238E27FC236}">
                <a16:creationId xmlns:a16="http://schemas.microsoft.com/office/drawing/2014/main" id="{68A0DAF4-4C3F-B314-CF5B-053035001E93}"/>
              </a:ext>
            </a:extLst>
          </p:cNvPr>
          <p:cNvSpPr>
            <a:spLocks noGrp="1"/>
          </p:cNvSpPr>
          <p:nvPr>
            <p:ph type="sldNum" sz="quarter" idx="12"/>
          </p:nvPr>
        </p:nvSpPr>
        <p:spPr/>
        <p:txBody>
          <a:bodyPr/>
          <a:lstStyle/>
          <a:p>
            <a:fld id="{421C4097-D241-458C-9C8D-D8D701691FCC}" type="slidenum">
              <a:rPr lang="fr-FR" smtClean="0"/>
              <a:pPr/>
              <a:t>11</a:t>
            </a:fld>
            <a:endParaRPr lang="fr-FR"/>
          </a:p>
        </p:txBody>
      </p:sp>
      <p:graphicFrame>
        <p:nvGraphicFramePr>
          <p:cNvPr id="5" name="Graphique 4">
            <a:extLst>
              <a:ext uri="{FF2B5EF4-FFF2-40B4-BE49-F238E27FC236}">
                <a16:creationId xmlns:a16="http://schemas.microsoft.com/office/drawing/2014/main" id="{9EA3DE52-9FEA-077A-438C-C3D5D07B7DBB}"/>
              </a:ext>
            </a:extLst>
          </p:cNvPr>
          <p:cNvGraphicFramePr>
            <a:graphicFrameLocks/>
          </p:cNvGraphicFramePr>
          <p:nvPr>
            <p:extLst>
              <p:ext uri="{D42A27DB-BD31-4B8C-83A1-F6EECF244321}">
                <p14:modId xmlns:p14="http://schemas.microsoft.com/office/powerpoint/2010/main" val="3479499135"/>
              </p:ext>
            </p:extLst>
          </p:nvPr>
        </p:nvGraphicFramePr>
        <p:xfrm>
          <a:off x="1139536" y="2150606"/>
          <a:ext cx="9912927" cy="4312539"/>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EDE6CB8F-E926-FE11-D865-EA60EB6DEBDA}"/>
              </a:ext>
            </a:extLst>
          </p:cNvPr>
          <p:cNvSpPr txBox="1"/>
          <p:nvPr/>
        </p:nvSpPr>
        <p:spPr>
          <a:xfrm>
            <a:off x="1139536" y="1593106"/>
            <a:ext cx="10258426" cy="369332"/>
          </a:xfrm>
          <a:prstGeom prst="rect">
            <a:avLst/>
          </a:prstGeom>
          <a:noFill/>
        </p:spPr>
        <p:txBody>
          <a:bodyPr wrap="square" rtlCol="0">
            <a:spAutoFit/>
          </a:bodyPr>
          <a:lstStyle/>
          <a:p>
            <a:pPr algn="ctr"/>
            <a:r>
              <a:rPr lang="fr-FR" i="1" dirty="0">
                <a:solidFill>
                  <a:srgbClr val="FF6600"/>
                </a:solidFill>
              </a:rPr>
              <a:t>Concernant les relations avec vos financeurs (publics et/ou privés), vous diriez que votre association…</a:t>
            </a:r>
          </a:p>
        </p:txBody>
      </p:sp>
      <p:pic>
        <p:nvPicPr>
          <p:cNvPr id="7" name="Image 6">
            <a:extLst>
              <a:ext uri="{FF2B5EF4-FFF2-40B4-BE49-F238E27FC236}">
                <a16:creationId xmlns:a16="http://schemas.microsoft.com/office/drawing/2014/main" id="{3AA5D654-2C9C-C587-0403-4F3288216A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7354" y="4495629"/>
            <a:ext cx="410365" cy="410365"/>
          </a:xfrm>
          <a:prstGeom prst="rect">
            <a:avLst/>
          </a:prstGeom>
        </p:spPr>
      </p:pic>
      <p:sp>
        <p:nvSpPr>
          <p:cNvPr id="8" name="ZoneTexte 1">
            <a:extLst>
              <a:ext uri="{FF2B5EF4-FFF2-40B4-BE49-F238E27FC236}">
                <a16:creationId xmlns:a16="http://schemas.microsoft.com/office/drawing/2014/main" id="{65E0E817-5B2E-E0B5-AD29-1E2235540C3A}"/>
              </a:ext>
            </a:extLst>
          </p:cNvPr>
          <p:cNvSpPr txBox="1"/>
          <p:nvPr/>
        </p:nvSpPr>
        <p:spPr>
          <a:xfrm>
            <a:off x="7366357" y="4474408"/>
            <a:ext cx="3486245" cy="617137"/>
          </a:xfrm>
          <a:prstGeom prst="rect">
            <a:avLst/>
          </a:prstGeom>
          <a:solidFill>
            <a:schemeClr val="bg1"/>
          </a:solidFill>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b="1" dirty="0">
                <a:solidFill>
                  <a:srgbClr val="C00000"/>
                </a:solidFill>
                <a:sym typeface="Symbol" panose="05050102010706020507" pitchFamily="18" charset="2"/>
              </a:rPr>
              <a:t>5% </a:t>
            </a:r>
            <a:r>
              <a:rPr lang="fr-FR" sz="1600" dirty="0">
                <a:solidFill>
                  <a:srgbClr val="C00000"/>
                </a:solidFill>
                <a:sym typeface="Symbol" panose="05050102010706020507" pitchFamily="18" charset="2"/>
              </a:rPr>
              <a:t>   </a:t>
            </a:r>
            <a:r>
              <a:rPr lang="fr-FR" sz="1600" dirty="0">
                <a:solidFill>
                  <a:srgbClr val="C00000"/>
                </a:solidFill>
              </a:rPr>
              <a:t>65 000 associations sans salariés </a:t>
            </a:r>
            <a:r>
              <a:rPr lang="fr-FR" sz="1600" b="1" dirty="0">
                <a:solidFill>
                  <a:srgbClr val="C00000"/>
                </a:solidFill>
              </a:rPr>
              <a:t>6% </a:t>
            </a:r>
            <a:r>
              <a:rPr lang="fr-FR" sz="1600" dirty="0">
                <a:solidFill>
                  <a:srgbClr val="C00000"/>
                </a:solidFill>
              </a:rPr>
              <a:t> </a:t>
            </a:r>
            <a:r>
              <a:rPr lang="fr-FR" sz="1600" dirty="0">
                <a:solidFill>
                  <a:srgbClr val="C00000"/>
                </a:solidFill>
                <a:sym typeface="Symbol" panose="05050102010706020507" pitchFamily="18" charset="2"/>
              </a:rPr>
              <a:t>  </a:t>
            </a:r>
            <a:r>
              <a:rPr lang="fr-FR" sz="1600" dirty="0">
                <a:solidFill>
                  <a:srgbClr val="C00000"/>
                </a:solidFill>
              </a:rPr>
              <a:t>9 200 employeurs</a:t>
            </a:r>
          </a:p>
        </p:txBody>
      </p:sp>
      <p:sp>
        <p:nvSpPr>
          <p:cNvPr id="9" name="Rectangle à coins arrondis 2">
            <a:extLst>
              <a:ext uri="{FF2B5EF4-FFF2-40B4-BE49-F238E27FC236}">
                <a16:creationId xmlns:a16="http://schemas.microsoft.com/office/drawing/2014/main" id="{02254516-CCCD-8BB2-AACB-3975136D6458}"/>
              </a:ext>
            </a:extLst>
          </p:cNvPr>
          <p:cNvSpPr/>
          <p:nvPr/>
        </p:nvSpPr>
        <p:spPr>
          <a:xfrm>
            <a:off x="7338009" y="4474408"/>
            <a:ext cx="3514593" cy="61713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E594C411-E0D0-F11D-32A0-610F5A0FFA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4529" y="3022059"/>
            <a:ext cx="410365" cy="410365"/>
          </a:xfrm>
          <a:prstGeom prst="rect">
            <a:avLst/>
          </a:prstGeom>
        </p:spPr>
      </p:pic>
    </p:spTree>
    <p:extLst>
      <p:ext uri="{BB962C8B-B14F-4D97-AF65-F5344CB8AC3E}">
        <p14:creationId xmlns:p14="http://schemas.microsoft.com/office/powerpoint/2010/main" val="1071936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6B287E3-D3F9-0CFF-DA61-9F4A171FEE40}"/>
              </a:ext>
            </a:extLst>
          </p:cNvPr>
          <p:cNvSpPr>
            <a:spLocks noGrp="1"/>
          </p:cNvSpPr>
          <p:nvPr>
            <p:ph idx="1"/>
          </p:nvPr>
        </p:nvSpPr>
        <p:spPr>
          <a:xfrm>
            <a:off x="962731" y="1108076"/>
            <a:ext cx="9899395" cy="5545136"/>
          </a:xfrm>
        </p:spPr>
        <p:txBody>
          <a:bodyPr>
            <a:noAutofit/>
          </a:bodyPr>
          <a:lstStyle/>
          <a:p>
            <a:pPr algn="just">
              <a:lnSpc>
                <a:spcPts val="2300"/>
              </a:lnSpc>
            </a:pPr>
            <a:r>
              <a:rPr lang="fr-FR" sz="1800" b="1" dirty="0">
                <a:solidFill>
                  <a:srgbClr val="FF6600"/>
                </a:solidFill>
              </a:rPr>
              <a:t>Une situation générale favorable encore majoritaire</a:t>
            </a:r>
            <a:endParaRPr lang="fr-FR" sz="1800" dirty="0">
              <a:solidFill>
                <a:srgbClr val="FF6600"/>
              </a:solidFill>
            </a:endParaRPr>
          </a:p>
          <a:p>
            <a:pPr marL="269875" indent="0" algn="just">
              <a:lnSpc>
                <a:spcPts val="2300"/>
              </a:lnSpc>
              <a:spcBef>
                <a:spcPts val="600"/>
              </a:spcBef>
              <a:buNone/>
            </a:pPr>
            <a:r>
              <a:rPr lang="fr-FR" sz="1800" dirty="0"/>
              <a:t>69 % des associations sans salarié jugent leur situation bonne ou très bonne. Cette proportion </a:t>
            </a:r>
            <a:r>
              <a:rPr lang="fr-FR" sz="1800" b="1" dirty="0">
                <a:solidFill>
                  <a:srgbClr val="FF6600"/>
                </a:solidFill>
              </a:rPr>
              <a:t>tombe à 55 % parmi les employeurs</a:t>
            </a:r>
            <a:r>
              <a:rPr lang="fr-FR" sz="1800" dirty="0"/>
              <a:t>. </a:t>
            </a:r>
          </a:p>
          <a:p>
            <a:pPr marL="269875" indent="0" algn="just">
              <a:lnSpc>
                <a:spcPts val="2300"/>
              </a:lnSpc>
              <a:spcBef>
                <a:spcPts val="600"/>
              </a:spcBef>
              <a:buNone/>
            </a:pPr>
            <a:r>
              <a:rPr lang="fr-FR" sz="1800" dirty="0"/>
              <a:t>À l'inverse, 45 % des employeurs estiment leur situation difficile ou très difficile, dans un contexte où ils sont plus souvent conduits à adapter leurs actions aux attentes des financeurs publics ou privés.</a:t>
            </a:r>
          </a:p>
          <a:p>
            <a:pPr algn="just">
              <a:lnSpc>
                <a:spcPts val="2300"/>
              </a:lnSpc>
              <a:spcBef>
                <a:spcPts val="1800"/>
              </a:spcBef>
            </a:pPr>
            <a:r>
              <a:rPr lang="fr-FR" sz="1800" b="1" dirty="0">
                <a:solidFill>
                  <a:srgbClr val="FF6600"/>
                </a:solidFill>
              </a:rPr>
              <a:t>Le bénévolat, toujours le principal sujet de préoccupation</a:t>
            </a:r>
            <a:endParaRPr lang="fr-FR" sz="1800" dirty="0">
              <a:solidFill>
                <a:srgbClr val="FF6600"/>
              </a:solidFill>
            </a:endParaRPr>
          </a:p>
          <a:p>
            <a:pPr marL="176213" indent="0" algn="just">
              <a:lnSpc>
                <a:spcPts val="2300"/>
              </a:lnSpc>
              <a:spcBef>
                <a:spcPts val="600"/>
              </a:spcBef>
              <a:buNone/>
            </a:pPr>
            <a:r>
              <a:rPr lang="fr-FR" sz="1800" dirty="0"/>
              <a:t>Environ la moitié des dirigeants, </a:t>
            </a:r>
            <a:r>
              <a:rPr lang="fr-FR" sz="1800" b="1" dirty="0">
                <a:solidFill>
                  <a:srgbClr val="FF6600"/>
                </a:solidFill>
              </a:rPr>
              <a:t>employeurs comme non-employeurs</a:t>
            </a:r>
            <a:r>
              <a:rPr lang="fr-FR" sz="1800" dirty="0"/>
              <a:t>, jugent la situation du bénévolat difficile ou très difficile. </a:t>
            </a:r>
          </a:p>
          <a:p>
            <a:pPr marL="176213" indent="0" algn="just">
              <a:lnSpc>
                <a:spcPts val="2300"/>
              </a:lnSpc>
              <a:spcBef>
                <a:spcPts val="600"/>
              </a:spcBef>
              <a:buNone/>
            </a:pPr>
            <a:r>
              <a:rPr lang="fr-FR" sz="1800" dirty="0"/>
              <a:t>Cette situation conduit de plus en plus d'associations à prendre en compte l’évolution des formes d'engagement et à mieux accompagner les bénévoles dans leur parcours : une attention dont on mesure les effets positifs, même si les difficultés demeurent importantes.</a:t>
            </a:r>
          </a:p>
          <a:p>
            <a:pPr algn="just">
              <a:lnSpc>
                <a:spcPts val="2300"/>
              </a:lnSpc>
              <a:spcBef>
                <a:spcPts val="1800"/>
              </a:spcBef>
            </a:pPr>
            <a:r>
              <a:rPr lang="fr-FR" sz="1800" b="1" dirty="0">
                <a:solidFill>
                  <a:srgbClr val="FF6600"/>
                </a:solidFill>
              </a:rPr>
              <a:t>Une situation financière nettement plus fragile chez les employeurs</a:t>
            </a:r>
            <a:endParaRPr lang="fr-FR" sz="1800" dirty="0">
              <a:solidFill>
                <a:srgbClr val="FF6600"/>
              </a:solidFill>
            </a:endParaRPr>
          </a:p>
          <a:p>
            <a:pPr marL="176213" indent="0" algn="just">
              <a:lnSpc>
                <a:spcPts val="2300"/>
              </a:lnSpc>
              <a:spcBef>
                <a:spcPts val="600"/>
              </a:spcBef>
              <a:buNone/>
            </a:pPr>
            <a:r>
              <a:rPr lang="fr-FR" sz="1800" dirty="0"/>
              <a:t>70 % des associations sans salariés jugent leur situation financière bonne ou très bonne. </a:t>
            </a:r>
          </a:p>
          <a:p>
            <a:pPr marL="176213" indent="0" algn="just">
              <a:lnSpc>
                <a:spcPts val="2300"/>
              </a:lnSpc>
              <a:spcBef>
                <a:spcPts val="600"/>
              </a:spcBef>
              <a:buNone/>
            </a:pPr>
            <a:r>
              <a:rPr lang="fr-FR" sz="1800" b="1" dirty="0">
                <a:solidFill>
                  <a:srgbClr val="FF6600"/>
                </a:solidFill>
              </a:rPr>
              <a:t>40 % seulement des employeurs. </a:t>
            </a:r>
            <a:r>
              <a:rPr lang="fr-FR" sz="1800" dirty="0"/>
              <a:t>Cette situation contribue à réduire leurs marges de manœuvre vis-à-vis des financeurs.</a:t>
            </a:r>
          </a:p>
        </p:txBody>
      </p:sp>
      <p:sp>
        <p:nvSpPr>
          <p:cNvPr id="4" name="Espace réservé du numéro de diapositive 3">
            <a:extLst>
              <a:ext uri="{FF2B5EF4-FFF2-40B4-BE49-F238E27FC236}">
                <a16:creationId xmlns:a16="http://schemas.microsoft.com/office/drawing/2014/main" id="{6C73389A-9DCA-F227-C8C1-FA3AD5CDD541}"/>
              </a:ext>
            </a:extLst>
          </p:cNvPr>
          <p:cNvSpPr>
            <a:spLocks noGrp="1"/>
          </p:cNvSpPr>
          <p:nvPr>
            <p:ph type="sldNum" sz="quarter" idx="12"/>
          </p:nvPr>
        </p:nvSpPr>
        <p:spPr/>
        <p:txBody>
          <a:bodyPr/>
          <a:lstStyle/>
          <a:p>
            <a:fld id="{421C4097-D241-458C-9C8D-D8D701691FCC}" type="slidenum">
              <a:rPr lang="fr-FR" smtClean="0"/>
              <a:pPr/>
              <a:t>12</a:t>
            </a:fld>
            <a:endParaRPr lang="fr-FR"/>
          </a:p>
        </p:txBody>
      </p:sp>
      <p:sp>
        <p:nvSpPr>
          <p:cNvPr id="5" name="Titre 1">
            <a:extLst>
              <a:ext uri="{FF2B5EF4-FFF2-40B4-BE49-F238E27FC236}">
                <a16:creationId xmlns:a16="http://schemas.microsoft.com/office/drawing/2014/main" id="{75FED959-5AFC-348C-68B4-8963F739B881}"/>
              </a:ext>
            </a:extLst>
          </p:cNvPr>
          <p:cNvSpPr>
            <a:spLocks noGrp="1"/>
          </p:cNvSpPr>
          <p:nvPr>
            <p:ph type="title"/>
          </p:nvPr>
        </p:nvSpPr>
        <p:spPr>
          <a:xfrm>
            <a:off x="838200" y="79375"/>
            <a:ext cx="10515600" cy="1325563"/>
          </a:xfrm>
        </p:spPr>
        <p:txBody>
          <a:bodyPr/>
          <a:lstStyle/>
          <a:p>
            <a:r>
              <a:rPr lang="fr-FR" dirty="0"/>
              <a:t>Trois constats</a:t>
            </a:r>
          </a:p>
        </p:txBody>
      </p:sp>
    </p:spTree>
    <p:extLst>
      <p:ext uri="{BB962C8B-B14F-4D97-AF65-F5344CB8AC3E}">
        <p14:creationId xmlns:p14="http://schemas.microsoft.com/office/powerpoint/2010/main" val="3961143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108" y="3107133"/>
            <a:ext cx="10515600" cy="1750002"/>
          </a:xfrm>
        </p:spPr>
        <p:txBody>
          <a:bodyPr>
            <a:normAutofit/>
          </a:bodyPr>
          <a:lstStyle/>
          <a:p>
            <a:pPr marL="0" indent="0" algn="ctr">
              <a:buNone/>
            </a:pPr>
            <a:r>
              <a:rPr lang="fr-FR" sz="3200" dirty="0"/>
              <a:t>Quels pronostics pour l’automne 2026 ? </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13</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
        <p:nvSpPr>
          <p:cNvPr id="6" name="ZoneTexte 5">
            <a:extLst>
              <a:ext uri="{FF2B5EF4-FFF2-40B4-BE49-F238E27FC236}">
                <a16:creationId xmlns:a16="http://schemas.microsoft.com/office/drawing/2014/main" id="{F0C11B35-C257-D258-879F-D80C594B6B66}"/>
              </a:ext>
            </a:extLst>
          </p:cNvPr>
          <p:cNvSpPr txBox="1"/>
          <p:nvPr/>
        </p:nvSpPr>
        <p:spPr>
          <a:xfrm>
            <a:off x="2173759" y="3797468"/>
            <a:ext cx="7804298" cy="369332"/>
          </a:xfrm>
          <a:prstGeom prst="rect">
            <a:avLst/>
          </a:prstGeom>
          <a:noFill/>
        </p:spPr>
        <p:txBody>
          <a:bodyPr wrap="square">
            <a:spAutoFit/>
          </a:bodyPr>
          <a:lstStyle/>
          <a:p>
            <a:pPr marL="0" indent="0" algn="ctr">
              <a:buNone/>
            </a:pPr>
            <a:r>
              <a:rPr lang="fr-FR" sz="1800" dirty="0">
                <a:solidFill>
                  <a:srgbClr val="FF6600"/>
                </a:solidFill>
              </a:rPr>
              <a:t>Projections pour la rentrée, projets en perspectives et capacités d’adaptation </a:t>
            </a:r>
          </a:p>
        </p:txBody>
      </p:sp>
    </p:spTree>
    <p:extLst>
      <p:ext uri="{BB962C8B-B14F-4D97-AF65-F5344CB8AC3E}">
        <p14:creationId xmlns:p14="http://schemas.microsoft.com/office/powerpoint/2010/main" val="2041889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BD579-E0CA-490B-F1ED-92CC995A9F27}"/>
            </a:ext>
          </a:extLst>
        </p:cNvPr>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93FEA765-594F-1C17-6CED-DF82C98647DC}"/>
              </a:ext>
            </a:extLst>
          </p:cNvPr>
          <p:cNvGraphicFramePr>
            <a:graphicFrameLocks/>
          </p:cNvGraphicFramePr>
          <p:nvPr>
            <p:extLst>
              <p:ext uri="{D42A27DB-BD31-4B8C-83A1-F6EECF244321}">
                <p14:modId xmlns:p14="http://schemas.microsoft.com/office/powerpoint/2010/main" val="660919765"/>
              </p:ext>
            </p:extLst>
          </p:nvPr>
        </p:nvGraphicFramePr>
        <p:xfrm>
          <a:off x="612101" y="2044575"/>
          <a:ext cx="11893229" cy="43117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36EA5C5B-70A0-082F-C4F5-A73177915469}"/>
              </a:ext>
            </a:extLst>
          </p:cNvPr>
          <p:cNvGraphicFramePr>
            <a:graphicFrameLocks/>
          </p:cNvGraphicFramePr>
          <p:nvPr>
            <p:extLst>
              <p:ext uri="{D42A27DB-BD31-4B8C-83A1-F6EECF244321}">
                <p14:modId xmlns:p14="http://schemas.microsoft.com/office/powerpoint/2010/main" val="400490589"/>
              </p:ext>
            </p:extLst>
          </p:nvPr>
        </p:nvGraphicFramePr>
        <p:xfrm>
          <a:off x="6639790" y="2296678"/>
          <a:ext cx="5182173" cy="3486020"/>
        </p:xfrm>
        <a:graphic>
          <a:graphicData uri="http://schemas.openxmlformats.org/drawingml/2006/chart">
            <c:chart xmlns:c="http://schemas.openxmlformats.org/drawingml/2006/chart" xmlns:r="http://schemas.openxmlformats.org/officeDocument/2006/relationships" r:id="rId4"/>
          </a:graphicData>
        </a:graphic>
      </p:graphicFrame>
      <p:sp>
        <p:nvSpPr>
          <p:cNvPr id="2" name="Titre 1">
            <a:extLst>
              <a:ext uri="{FF2B5EF4-FFF2-40B4-BE49-F238E27FC236}">
                <a16:creationId xmlns:a16="http://schemas.microsoft.com/office/drawing/2014/main" id="{627378E4-35FF-8854-F546-F7C303580150}"/>
              </a:ext>
            </a:extLst>
          </p:cNvPr>
          <p:cNvSpPr>
            <a:spLocks noGrp="1"/>
          </p:cNvSpPr>
          <p:nvPr>
            <p:ph type="title"/>
          </p:nvPr>
        </p:nvSpPr>
        <p:spPr/>
        <p:txBody>
          <a:bodyPr/>
          <a:lstStyle/>
          <a:p>
            <a:r>
              <a:rPr lang="fr-FR" dirty="0"/>
              <a:t>Projection sur les mois à venir</a:t>
            </a:r>
          </a:p>
        </p:txBody>
      </p:sp>
      <p:sp>
        <p:nvSpPr>
          <p:cNvPr id="4" name="Espace réservé du numéro de diapositive 3">
            <a:extLst>
              <a:ext uri="{FF2B5EF4-FFF2-40B4-BE49-F238E27FC236}">
                <a16:creationId xmlns:a16="http://schemas.microsoft.com/office/drawing/2014/main" id="{8BB60CAD-BE72-70B4-FFBB-B6175B437C1E}"/>
              </a:ext>
            </a:extLst>
          </p:cNvPr>
          <p:cNvSpPr>
            <a:spLocks noGrp="1"/>
          </p:cNvSpPr>
          <p:nvPr>
            <p:ph type="sldNum" sz="quarter" idx="12"/>
          </p:nvPr>
        </p:nvSpPr>
        <p:spPr/>
        <p:txBody>
          <a:bodyPr/>
          <a:lstStyle/>
          <a:p>
            <a:fld id="{421C4097-D241-458C-9C8D-D8D701691FCC}" type="slidenum">
              <a:rPr lang="fr-FR" smtClean="0"/>
              <a:pPr/>
              <a:t>14</a:t>
            </a:fld>
            <a:endParaRPr lang="fr-FR"/>
          </a:p>
        </p:txBody>
      </p:sp>
      <p:sp>
        <p:nvSpPr>
          <p:cNvPr id="5" name="Rectangle 4">
            <a:extLst>
              <a:ext uri="{FF2B5EF4-FFF2-40B4-BE49-F238E27FC236}">
                <a16:creationId xmlns:a16="http://schemas.microsoft.com/office/drawing/2014/main" id="{F3E24D66-B3A4-280D-C1C3-76C0A148E5A3}"/>
              </a:ext>
            </a:extLst>
          </p:cNvPr>
          <p:cNvSpPr/>
          <p:nvPr/>
        </p:nvSpPr>
        <p:spPr>
          <a:xfrm>
            <a:off x="982494" y="1481476"/>
            <a:ext cx="11118715" cy="369332"/>
          </a:xfrm>
          <a:prstGeom prst="rect">
            <a:avLst/>
          </a:prstGeom>
        </p:spPr>
        <p:txBody>
          <a:bodyPr wrap="square">
            <a:spAutoFit/>
          </a:bodyPr>
          <a:lstStyle/>
          <a:p>
            <a:r>
              <a:rPr lang="fr-FR" i="1" dirty="0">
                <a:solidFill>
                  <a:srgbClr val="FF6600"/>
                </a:solidFill>
              </a:rPr>
              <a:t>Comment voyez-vous la situation générale de votre association (actions, missions…) au cours des prochains mois ? </a:t>
            </a:r>
          </a:p>
        </p:txBody>
      </p:sp>
      <p:sp>
        <p:nvSpPr>
          <p:cNvPr id="9" name="Rectangle 8">
            <a:extLst>
              <a:ext uri="{FF2B5EF4-FFF2-40B4-BE49-F238E27FC236}">
                <a16:creationId xmlns:a16="http://schemas.microsoft.com/office/drawing/2014/main" id="{00B8ECE1-4C3C-F485-23ED-775B16ED1C5A}"/>
              </a:ext>
            </a:extLst>
          </p:cNvPr>
          <p:cNvSpPr/>
          <p:nvPr/>
        </p:nvSpPr>
        <p:spPr>
          <a:xfrm>
            <a:off x="299983" y="5712251"/>
            <a:ext cx="1792050" cy="33074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800" dirty="0"/>
              <a:t>Sans salariés</a:t>
            </a:r>
          </a:p>
        </p:txBody>
      </p:sp>
      <p:sp>
        <p:nvSpPr>
          <p:cNvPr id="10" name="Rectangle 9">
            <a:extLst>
              <a:ext uri="{FF2B5EF4-FFF2-40B4-BE49-F238E27FC236}">
                <a16:creationId xmlns:a16="http://schemas.microsoft.com/office/drawing/2014/main" id="{FB562D9A-CC74-D33D-DCC4-D23858A48A4C}"/>
              </a:ext>
            </a:extLst>
          </p:cNvPr>
          <p:cNvSpPr/>
          <p:nvPr/>
        </p:nvSpPr>
        <p:spPr>
          <a:xfrm>
            <a:off x="10211730" y="5546881"/>
            <a:ext cx="1313234" cy="330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Employeurs</a:t>
            </a:r>
          </a:p>
        </p:txBody>
      </p:sp>
      <p:sp>
        <p:nvSpPr>
          <p:cNvPr id="11" name="ZoneTexte 1">
            <a:extLst>
              <a:ext uri="{FF2B5EF4-FFF2-40B4-BE49-F238E27FC236}">
                <a16:creationId xmlns:a16="http://schemas.microsoft.com/office/drawing/2014/main" id="{7FC3800D-22E4-F694-9C0B-8457E276DB39}"/>
              </a:ext>
            </a:extLst>
          </p:cNvPr>
          <p:cNvSpPr txBox="1"/>
          <p:nvPr/>
        </p:nvSpPr>
        <p:spPr>
          <a:xfrm>
            <a:off x="625282" y="2080932"/>
            <a:ext cx="2315183" cy="4121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solidFill>
                  <a:srgbClr val="C00000"/>
                </a:solidFill>
                <a:sym typeface="Symbol" panose="05050102010706020507" pitchFamily="18" charset="2"/>
              </a:rPr>
              <a:t> </a:t>
            </a:r>
            <a:r>
              <a:rPr lang="fr-FR" sz="2000" dirty="0">
                <a:solidFill>
                  <a:srgbClr val="C00000"/>
                </a:solidFill>
                <a:sym typeface="Symbol" panose="05050102010706020507" pitchFamily="18" charset="2"/>
              </a:rPr>
              <a:t></a:t>
            </a:r>
            <a:r>
              <a:rPr lang="fr-FR" sz="1600" dirty="0">
                <a:solidFill>
                  <a:srgbClr val="C00000"/>
                </a:solidFill>
                <a:sym typeface="Symbol" panose="05050102010706020507" pitchFamily="18" charset="2"/>
              </a:rPr>
              <a:t> 65</a:t>
            </a:r>
            <a:r>
              <a:rPr lang="fr-FR" sz="1600" dirty="0">
                <a:solidFill>
                  <a:srgbClr val="C00000"/>
                </a:solidFill>
              </a:rPr>
              <a:t> 000 associations </a:t>
            </a:r>
          </a:p>
        </p:txBody>
      </p:sp>
      <p:sp>
        <p:nvSpPr>
          <p:cNvPr id="12" name="ZoneTexte 1">
            <a:extLst>
              <a:ext uri="{FF2B5EF4-FFF2-40B4-BE49-F238E27FC236}">
                <a16:creationId xmlns:a16="http://schemas.microsoft.com/office/drawing/2014/main" id="{1CDAB736-51EF-7E1E-F066-D0B4662353D4}"/>
              </a:ext>
            </a:extLst>
          </p:cNvPr>
          <p:cNvSpPr txBox="1"/>
          <p:nvPr/>
        </p:nvSpPr>
        <p:spPr>
          <a:xfrm>
            <a:off x="6639790" y="2224126"/>
            <a:ext cx="2611745" cy="360793"/>
          </a:xfrm>
          <a:prstGeom prst="rect">
            <a:avLst/>
          </a:prstGeom>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solidFill>
                  <a:srgbClr val="C00000"/>
                </a:solidFill>
                <a:sym typeface="Symbol" panose="05050102010706020507" pitchFamily="18" charset="2"/>
              </a:rPr>
              <a:t> </a:t>
            </a:r>
            <a:r>
              <a:rPr lang="fr-FR" sz="2000" dirty="0">
                <a:solidFill>
                  <a:srgbClr val="C00000"/>
                </a:solidFill>
                <a:sym typeface="Symbol" panose="05050102010706020507" pitchFamily="18" charset="2"/>
              </a:rPr>
              <a:t></a:t>
            </a:r>
            <a:r>
              <a:rPr lang="fr-FR" sz="1600" dirty="0">
                <a:solidFill>
                  <a:srgbClr val="C00000"/>
                </a:solidFill>
                <a:sym typeface="Symbol" panose="05050102010706020507" pitchFamily="18" charset="2"/>
              </a:rPr>
              <a:t>17</a:t>
            </a:r>
            <a:r>
              <a:rPr lang="fr-FR" sz="1600" dirty="0">
                <a:solidFill>
                  <a:srgbClr val="C00000"/>
                </a:solidFill>
              </a:rPr>
              <a:t> 000 associations </a:t>
            </a:r>
          </a:p>
        </p:txBody>
      </p:sp>
      <p:sp>
        <p:nvSpPr>
          <p:cNvPr id="13" name="Rectangle à coins arrondis 12">
            <a:extLst>
              <a:ext uri="{FF2B5EF4-FFF2-40B4-BE49-F238E27FC236}">
                <a16:creationId xmlns:a16="http://schemas.microsoft.com/office/drawing/2014/main" id="{2E39C8FE-1D8F-DCBC-E758-1DB645463E4A}"/>
              </a:ext>
            </a:extLst>
          </p:cNvPr>
          <p:cNvSpPr/>
          <p:nvPr/>
        </p:nvSpPr>
        <p:spPr>
          <a:xfrm>
            <a:off x="595236" y="2102198"/>
            <a:ext cx="2490281"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à coins arrondis 13">
            <a:extLst>
              <a:ext uri="{FF2B5EF4-FFF2-40B4-BE49-F238E27FC236}">
                <a16:creationId xmlns:a16="http://schemas.microsoft.com/office/drawing/2014/main" id="{2DD8F788-202E-E361-E11D-A930DBE705A6}"/>
              </a:ext>
            </a:extLst>
          </p:cNvPr>
          <p:cNvSpPr/>
          <p:nvPr/>
        </p:nvSpPr>
        <p:spPr>
          <a:xfrm>
            <a:off x="6639790" y="2225935"/>
            <a:ext cx="2490281"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74049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projets pour demain</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15</a:t>
            </a:fld>
            <a:endParaRPr lang="fr-FR" dirty="0"/>
          </a:p>
        </p:txBody>
      </p:sp>
      <p:sp>
        <p:nvSpPr>
          <p:cNvPr id="3" name="Rectangle 2"/>
          <p:cNvSpPr/>
          <p:nvPr/>
        </p:nvSpPr>
        <p:spPr>
          <a:xfrm>
            <a:off x="1364409" y="1738174"/>
            <a:ext cx="9727660" cy="369332"/>
          </a:xfrm>
          <a:prstGeom prst="rect">
            <a:avLst/>
          </a:prstGeom>
        </p:spPr>
        <p:txBody>
          <a:bodyPr wrap="square">
            <a:spAutoFit/>
          </a:bodyPr>
          <a:lstStyle/>
          <a:p>
            <a:r>
              <a:rPr lang="fr-FR" i="1" dirty="0">
                <a:solidFill>
                  <a:srgbClr val="FF6600"/>
                </a:solidFill>
              </a:rPr>
              <a:t>Envisagez-vous de nouveaux projets – ou une extension de vos activités actuelles – après l’été 2026 ? </a:t>
            </a:r>
          </a:p>
        </p:txBody>
      </p:sp>
      <p:graphicFrame>
        <p:nvGraphicFramePr>
          <p:cNvPr id="5" name="Tableau 4"/>
          <p:cNvGraphicFramePr>
            <a:graphicFrameLocks noGrp="1"/>
          </p:cNvGraphicFramePr>
          <p:nvPr>
            <p:extLst>
              <p:ext uri="{D42A27DB-BD31-4B8C-83A1-F6EECF244321}">
                <p14:modId xmlns:p14="http://schemas.microsoft.com/office/powerpoint/2010/main" val="3864802904"/>
              </p:ext>
            </p:extLst>
          </p:nvPr>
        </p:nvGraphicFramePr>
        <p:xfrm>
          <a:off x="1364409" y="2273556"/>
          <a:ext cx="9399669" cy="3481200"/>
        </p:xfrm>
        <a:graphic>
          <a:graphicData uri="http://schemas.openxmlformats.org/drawingml/2006/table">
            <a:tbl>
              <a:tblPr firstRow="1" bandRow="1">
                <a:tableStyleId>{5C22544A-7EE6-4342-B048-85BDC9FD1C3A}</a:tableStyleId>
              </a:tblPr>
              <a:tblGrid>
                <a:gridCol w="6301408">
                  <a:extLst>
                    <a:ext uri="{9D8B030D-6E8A-4147-A177-3AD203B41FA5}">
                      <a16:colId xmlns:a16="http://schemas.microsoft.com/office/drawing/2014/main" val="2286711833"/>
                    </a:ext>
                  </a:extLst>
                </a:gridCol>
                <a:gridCol w="1587513">
                  <a:extLst>
                    <a:ext uri="{9D8B030D-6E8A-4147-A177-3AD203B41FA5}">
                      <a16:colId xmlns:a16="http://schemas.microsoft.com/office/drawing/2014/main" val="1746437621"/>
                    </a:ext>
                  </a:extLst>
                </a:gridCol>
                <a:gridCol w="1510748">
                  <a:extLst>
                    <a:ext uri="{9D8B030D-6E8A-4147-A177-3AD203B41FA5}">
                      <a16:colId xmlns:a16="http://schemas.microsoft.com/office/drawing/2014/main" val="1859565864"/>
                    </a:ext>
                  </a:extLst>
                </a:gridCol>
              </a:tblGrid>
              <a:tr h="435150">
                <a:tc>
                  <a:txBody>
                    <a:bodyPr/>
                    <a:lstStyle/>
                    <a:p>
                      <a:pPr algn="l" fontAlgn="ctr"/>
                      <a:endParaRPr lang="fr-FR" sz="1800" b="0" i="0" u="none" strike="noStrike" dirty="0">
                        <a:solidFill>
                          <a:srgbClr val="000000"/>
                        </a:solidFill>
                        <a:effectLst/>
                        <a:latin typeface="+mn-lt"/>
                      </a:endParaRPr>
                    </a:p>
                  </a:txBody>
                  <a:tcPr marL="9525" marR="9525" marT="9525" marB="0" anchor="ctr"/>
                </a:tc>
                <a:tc>
                  <a:txBody>
                    <a:bodyPr/>
                    <a:lstStyle/>
                    <a:p>
                      <a:pPr algn="ctr" fontAlgn="ctr"/>
                      <a:r>
                        <a:rPr lang="fr-FR" sz="1800" b="0" i="0" u="none" strike="noStrike" dirty="0">
                          <a:solidFill>
                            <a:schemeClr val="bg1"/>
                          </a:solidFill>
                          <a:effectLst/>
                          <a:latin typeface="+mn-lt"/>
                        </a:rPr>
                        <a:t>Sans salarié</a:t>
                      </a:r>
                    </a:p>
                  </a:txBody>
                  <a:tcPr marL="9525" marR="9525" marT="9525" marB="0" anchor="ctr"/>
                </a:tc>
                <a:tc>
                  <a:txBody>
                    <a:bodyPr/>
                    <a:lstStyle/>
                    <a:p>
                      <a:pPr algn="ctr" fontAlgn="ctr"/>
                      <a:r>
                        <a:rPr lang="fr-FR" sz="1800" b="0" i="0" u="none" strike="noStrike" dirty="0">
                          <a:solidFill>
                            <a:schemeClr val="bg1"/>
                          </a:solidFill>
                          <a:effectLst/>
                          <a:latin typeface="+mn-lt"/>
                        </a:rPr>
                        <a:t>Employeurs</a:t>
                      </a:r>
                    </a:p>
                  </a:txBody>
                  <a:tcPr marL="9525" marR="9525" marT="9525" marB="0" anchor="ctr"/>
                </a:tc>
                <a:extLst>
                  <a:ext uri="{0D108BD9-81ED-4DB2-BD59-A6C34878D82A}">
                    <a16:rowId xmlns:a16="http://schemas.microsoft.com/office/drawing/2014/main" val="1381471304"/>
                  </a:ext>
                </a:extLst>
              </a:tr>
              <a:tr h="435150">
                <a:tc>
                  <a:txBody>
                    <a:bodyPr/>
                    <a:lstStyle/>
                    <a:p>
                      <a:pPr algn="l" fontAlgn="ctr"/>
                      <a:r>
                        <a:rPr lang="fr-FR" sz="1800" b="0" i="0" u="none" strike="noStrike" dirty="0">
                          <a:solidFill>
                            <a:schemeClr val="accent5">
                              <a:lumMod val="75000"/>
                            </a:schemeClr>
                          </a:solidFill>
                          <a:effectLst/>
                          <a:latin typeface="+mn-lt"/>
                        </a:rPr>
                        <a:t>Oui, certainement</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19%</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20%</a:t>
                      </a:r>
                    </a:p>
                  </a:txBody>
                  <a:tcPr marL="9525" marR="9525" marT="9525" marB="0" anchor="ctr">
                    <a:solidFill>
                      <a:schemeClr val="bg1"/>
                    </a:solidFill>
                  </a:tcPr>
                </a:tc>
                <a:extLst>
                  <a:ext uri="{0D108BD9-81ED-4DB2-BD59-A6C34878D82A}">
                    <a16:rowId xmlns:a16="http://schemas.microsoft.com/office/drawing/2014/main" val="1806106534"/>
                  </a:ext>
                </a:extLst>
              </a:tr>
              <a:tr h="435150">
                <a:tc>
                  <a:txBody>
                    <a:bodyPr/>
                    <a:lstStyle/>
                    <a:p>
                      <a:pPr algn="l" fontAlgn="ctr"/>
                      <a:r>
                        <a:rPr lang="fr-FR" sz="1800" b="0" i="0" u="none" strike="noStrike">
                          <a:solidFill>
                            <a:schemeClr val="accent5">
                              <a:lumMod val="75000"/>
                            </a:schemeClr>
                          </a:solidFill>
                          <a:effectLst/>
                          <a:latin typeface="+mn-lt"/>
                        </a:rPr>
                        <a:t>Oui, peut-être</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32%</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27%</a:t>
                      </a:r>
                    </a:p>
                  </a:txBody>
                  <a:tcPr marL="9525" marR="9525" marT="9525" marB="0" anchor="ctr">
                    <a:solidFill>
                      <a:schemeClr val="bg1"/>
                    </a:solidFill>
                  </a:tcPr>
                </a:tc>
                <a:extLst>
                  <a:ext uri="{0D108BD9-81ED-4DB2-BD59-A6C34878D82A}">
                    <a16:rowId xmlns:a16="http://schemas.microsoft.com/office/drawing/2014/main" val="2563791074"/>
                  </a:ext>
                </a:extLst>
              </a:tr>
              <a:tr h="435150">
                <a:tc>
                  <a:txBody>
                    <a:bodyPr/>
                    <a:lstStyle/>
                    <a:p>
                      <a:pPr algn="l" fontAlgn="ctr"/>
                      <a:r>
                        <a:rPr lang="fr-FR" sz="1800" b="0" i="0" u="none" strike="noStrike" dirty="0">
                          <a:solidFill>
                            <a:schemeClr val="accent5">
                              <a:lumMod val="75000"/>
                            </a:schemeClr>
                          </a:solidFill>
                          <a:effectLst/>
                          <a:latin typeface="+mn-lt"/>
                        </a:rPr>
                        <a:t>Probablement pas</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22%</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23%</a:t>
                      </a:r>
                    </a:p>
                  </a:txBody>
                  <a:tcPr marL="9525" marR="9525" marT="9525" marB="0" anchor="ctr">
                    <a:solidFill>
                      <a:schemeClr val="bg1"/>
                    </a:solidFill>
                  </a:tcPr>
                </a:tc>
                <a:extLst>
                  <a:ext uri="{0D108BD9-81ED-4DB2-BD59-A6C34878D82A}">
                    <a16:rowId xmlns:a16="http://schemas.microsoft.com/office/drawing/2014/main" val="2180825201"/>
                  </a:ext>
                </a:extLst>
              </a:tr>
              <a:tr h="435150">
                <a:tc>
                  <a:txBody>
                    <a:bodyPr/>
                    <a:lstStyle/>
                    <a:p>
                      <a:pPr algn="l" fontAlgn="ctr"/>
                      <a:r>
                        <a:rPr lang="fr-FR" sz="1800" b="0" i="0" u="none" strike="noStrike">
                          <a:solidFill>
                            <a:schemeClr val="accent5">
                              <a:lumMod val="75000"/>
                            </a:schemeClr>
                          </a:solidFill>
                          <a:effectLst/>
                          <a:latin typeface="+mn-lt"/>
                        </a:rPr>
                        <a:t>Non</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18%</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12%</a:t>
                      </a:r>
                    </a:p>
                  </a:txBody>
                  <a:tcPr marL="9525" marR="9525" marT="9525" marB="0" anchor="ctr">
                    <a:solidFill>
                      <a:schemeClr val="bg1"/>
                    </a:solidFill>
                  </a:tcPr>
                </a:tc>
                <a:extLst>
                  <a:ext uri="{0D108BD9-81ED-4DB2-BD59-A6C34878D82A}">
                    <a16:rowId xmlns:a16="http://schemas.microsoft.com/office/drawing/2014/main" val="883881090"/>
                  </a:ext>
                </a:extLst>
              </a:tr>
              <a:tr h="435150">
                <a:tc>
                  <a:txBody>
                    <a:bodyPr/>
                    <a:lstStyle/>
                    <a:p>
                      <a:pPr algn="l" fontAlgn="ctr"/>
                      <a:r>
                        <a:rPr lang="fr-FR" sz="1800" b="0" i="0" u="none" strike="noStrike" dirty="0">
                          <a:solidFill>
                            <a:srgbClr val="C00000"/>
                          </a:solidFill>
                          <a:effectLst/>
                          <a:latin typeface="+mn-lt"/>
                        </a:rPr>
                        <a:t>Au contraire, nous envisageons une réduction de nos activités</a:t>
                      </a:r>
                    </a:p>
                  </a:txBody>
                  <a:tcPr marL="9525" marR="9525" marT="9525" marB="0" anchor="ctr">
                    <a:solidFill>
                      <a:schemeClr val="bg1"/>
                    </a:solidFill>
                  </a:tcPr>
                </a:tc>
                <a:tc>
                  <a:txBody>
                    <a:bodyPr/>
                    <a:lstStyle/>
                    <a:p>
                      <a:pPr algn="ctr" fontAlgn="ctr"/>
                      <a:r>
                        <a:rPr lang="fr-FR" sz="1800" b="1" i="0" u="none" strike="noStrike" dirty="0">
                          <a:solidFill>
                            <a:srgbClr val="C00000"/>
                          </a:solidFill>
                          <a:effectLst/>
                          <a:latin typeface="+mn-lt"/>
                        </a:rPr>
                        <a:t>5%</a:t>
                      </a:r>
                    </a:p>
                  </a:txBody>
                  <a:tcPr marL="9525" marR="9525" marT="9525" marB="0" anchor="ctr">
                    <a:solidFill>
                      <a:schemeClr val="bg1"/>
                    </a:solidFill>
                  </a:tcPr>
                </a:tc>
                <a:tc>
                  <a:txBody>
                    <a:bodyPr/>
                    <a:lstStyle/>
                    <a:p>
                      <a:pPr algn="ctr" fontAlgn="ctr"/>
                      <a:r>
                        <a:rPr lang="fr-FR" sz="1800" b="1" i="0" u="none" strike="noStrike" dirty="0">
                          <a:solidFill>
                            <a:srgbClr val="C00000"/>
                          </a:solidFill>
                          <a:effectLst/>
                          <a:latin typeface="+mn-lt"/>
                        </a:rPr>
                        <a:t>12%</a:t>
                      </a:r>
                    </a:p>
                  </a:txBody>
                  <a:tcPr marL="9525" marR="9525" marT="9525" marB="0" anchor="ctr">
                    <a:solidFill>
                      <a:schemeClr val="bg1"/>
                    </a:solidFill>
                  </a:tcPr>
                </a:tc>
                <a:extLst>
                  <a:ext uri="{0D108BD9-81ED-4DB2-BD59-A6C34878D82A}">
                    <a16:rowId xmlns:a16="http://schemas.microsoft.com/office/drawing/2014/main" val="379126117"/>
                  </a:ext>
                </a:extLst>
              </a:tr>
              <a:tr h="435150">
                <a:tc>
                  <a:txBody>
                    <a:bodyPr/>
                    <a:lstStyle/>
                    <a:p>
                      <a:pPr algn="l" fontAlgn="ctr"/>
                      <a:r>
                        <a:rPr lang="fr-FR" sz="1800" b="0" i="0" u="none" strike="noStrike">
                          <a:solidFill>
                            <a:schemeClr val="accent5">
                              <a:lumMod val="75000"/>
                            </a:schemeClr>
                          </a:solidFill>
                          <a:effectLst/>
                          <a:latin typeface="+mn-lt"/>
                        </a:rPr>
                        <a:t>Je n'ai pas assez d'éléments pour répondre</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4%</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6%</a:t>
                      </a:r>
                    </a:p>
                  </a:txBody>
                  <a:tcPr marL="9525" marR="9525" marT="9525" marB="0" anchor="ctr">
                    <a:solidFill>
                      <a:schemeClr val="bg1"/>
                    </a:solidFill>
                  </a:tcPr>
                </a:tc>
                <a:extLst>
                  <a:ext uri="{0D108BD9-81ED-4DB2-BD59-A6C34878D82A}">
                    <a16:rowId xmlns:a16="http://schemas.microsoft.com/office/drawing/2014/main" val="1967906602"/>
                  </a:ext>
                </a:extLst>
              </a:tr>
              <a:tr h="435150">
                <a:tc>
                  <a:txBody>
                    <a:bodyPr/>
                    <a:lstStyle/>
                    <a:p>
                      <a:pPr algn="l" fontAlgn="ctr"/>
                      <a:r>
                        <a:rPr lang="fr-FR" sz="1800" b="0" i="0" u="none" strike="noStrike">
                          <a:solidFill>
                            <a:schemeClr val="accent5">
                              <a:lumMod val="75000"/>
                            </a:schemeClr>
                          </a:solidFill>
                          <a:effectLst/>
                          <a:latin typeface="+mn-lt"/>
                        </a:rPr>
                        <a:t>Total</a:t>
                      </a:r>
                    </a:p>
                  </a:txBody>
                  <a:tcPr marL="9525" marR="9525" marT="9525" marB="0" anchor="ctr">
                    <a:solidFill>
                      <a:schemeClr val="bg1"/>
                    </a:solidFill>
                  </a:tcPr>
                </a:tc>
                <a:tc>
                  <a:txBody>
                    <a:bodyPr/>
                    <a:lstStyle/>
                    <a:p>
                      <a:pPr algn="ctr" fontAlgn="ctr"/>
                      <a:r>
                        <a:rPr lang="fr-FR" sz="1800" b="0" i="0" u="none" strike="noStrike" dirty="0">
                          <a:solidFill>
                            <a:srgbClr val="FF6600"/>
                          </a:solidFill>
                          <a:effectLst/>
                          <a:latin typeface="+mn-lt"/>
                        </a:rPr>
                        <a:t>100%</a:t>
                      </a:r>
                    </a:p>
                  </a:txBody>
                  <a:tcPr marL="9525" marR="9525" marT="9525" marB="0" anchor="ctr">
                    <a:solidFill>
                      <a:schemeClr val="bg1"/>
                    </a:solidFill>
                  </a:tcPr>
                </a:tc>
                <a:tc>
                  <a:txBody>
                    <a:bodyPr/>
                    <a:lstStyle/>
                    <a:p>
                      <a:pPr algn="ctr" fontAlgn="ctr"/>
                      <a:r>
                        <a:rPr lang="fr-FR" sz="1800" b="0" i="0" u="none" strike="noStrike" dirty="0">
                          <a:solidFill>
                            <a:schemeClr val="accent5">
                              <a:lumMod val="75000"/>
                            </a:schemeClr>
                          </a:solidFill>
                          <a:effectLst/>
                          <a:latin typeface="+mn-lt"/>
                        </a:rPr>
                        <a:t>100%</a:t>
                      </a:r>
                    </a:p>
                  </a:txBody>
                  <a:tcPr marL="9525" marR="9525" marT="9525" marB="0" anchor="ctr">
                    <a:solidFill>
                      <a:schemeClr val="bg1"/>
                    </a:solidFill>
                  </a:tcPr>
                </a:tc>
                <a:extLst>
                  <a:ext uri="{0D108BD9-81ED-4DB2-BD59-A6C34878D82A}">
                    <a16:rowId xmlns:a16="http://schemas.microsoft.com/office/drawing/2014/main" val="4157164976"/>
                  </a:ext>
                </a:extLst>
              </a:tr>
            </a:tbl>
          </a:graphicData>
        </a:graphic>
      </p:graphicFrame>
      <p:sp>
        <p:nvSpPr>
          <p:cNvPr id="7" name="ZoneTexte 1"/>
          <p:cNvSpPr txBox="1"/>
          <p:nvPr/>
        </p:nvSpPr>
        <p:spPr>
          <a:xfrm>
            <a:off x="6228239" y="5846149"/>
            <a:ext cx="2315183" cy="4121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solidFill>
                  <a:srgbClr val="C00000"/>
                </a:solidFill>
                <a:sym typeface="Symbol" panose="05050102010706020507" pitchFamily="18" charset="2"/>
              </a:rPr>
              <a:t> </a:t>
            </a:r>
            <a:r>
              <a:rPr lang="fr-FR" sz="2000" dirty="0">
                <a:solidFill>
                  <a:srgbClr val="C00000"/>
                </a:solidFill>
                <a:sym typeface="Symbol" panose="05050102010706020507" pitchFamily="18" charset="2"/>
              </a:rPr>
              <a:t></a:t>
            </a:r>
            <a:r>
              <a:rPr lang="fr-FR" sz="1600" dirty="0">
                <a:solidFill>
                  <a:srgbClr val="C00000"/>
                </a:solidFill>
                <a:sym typeface="Symbol" panose="05050102010706020507" pitchFamily="18" charset="2"/>
              </a:rPr>
              <a:t> </a:t>
            </a:r>
            <a:r>
              <a:rPr lang="fr-FR" sz="1600" b="1" dirty="0">
                <a:solidFill>
                  <a:srgbClr val="C00000"/>
                </a:solidFill>
                <a:sym typeface="Symbol" panose="05050102010706020507" pitchFamily="18" charset="2"/>
              </a:rPr>
              <a:t>65</a:t>
            </a:r>
            <a:r>
              <a:rPr lang="fr-FR" sz="1600" b="1" dirty="0">
                <a:solidFill>
                  <a:srgbClr val="C00000"/>
                </a:solidFill>
              </a:rPr>
              <a:t> 000 </a:t>
            </a:r>
            <a:r>
              <a:rPr lang="fr-FR" sz="1600" dirty="0">
                <a:solidFill>
                  <a:srgbClr val="C00000"/>
                </a:solidFill>
              </a:rPr>
              <a:t>associations </a:t>
            </a:r>
          </a:p>
        </p:txBody>
      </p:sp>
      <p:sp>
        <p:nvSpPr>
          <p:cNvPr id="8" name="ZoneTexte 1"/>
          <p:cNvSpPr txBox="1"/>
          <p:nvPr/>
        </p:nvSpPr>
        <p:spPr>
          <a:xfrm>
            <a:off x="9934477" y="5849488"/>
            <a:ext cx="2315183" cy="4121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600" dirty="0">
                <a:solidFill>
                  <a:srgbClr val="C00000"/>
                </a:solidFill>
                <a:sym typeface="Symbol" panose="05050102010706020507" pitchFamily="18" charset="2"/>
              </a:rPr>
              <a:t> </a:t>
            </a:r>
            <a:r>
              <a:rPr lang="fr-FR" sz="2000" dirty="0">
                <a:solidFill>
                  <a:srgbClr val="C00000"/>
                </a:solidFill>
                <a:sym typeface="Symbol" panose="05050102010706020507" pitchFamily="18" charset="2"/>
              </a:rPr>
              <a:t></a:t>
            </a:r>
            <a:r>
              <a:rPr lang="fr-FR" sz="1600" dirty="0">
                <a:solidFill>
                  <a:srgbClr val="C00000"/>
                </a:solidFill>
                <a:sym typeface="Symbol" panose="05050102010706020507" pitchFamily="18" charset="2"/>
              </a:rPr>
              <a:t> </a:t>
            </a:r>
            <a:r>
              <a:rPr lang="fr-FR" sz="1600" b="1" dirty="0">
                <a:solidFill>
                  <a:srgbClr val="C00000"/>
                </a:solidFill>
                <a:sym typeface="Symbol" panose="05050102010706020507" pitchFamily="18" charset="2"/>
              </a:rPr>
              <a:t>18</a:t>
            </a:r>
            <a:r>
              <a:rPr lang="fr-FR" sz="1600" b="1" dirty="0">
                <a:solidFill>
                  <a:srgbClr val="C00000"/>
                </a:solidFill>
              </a:rPr>
              <a:t> 500 </a:t>
            </a:r>
            <a:r>
              <a:rPr lang="fr-FR" sz="1600" dirty="0">
                <a:solidFill>
                  <a:srgbClr val="C00000"/>
                </a:solidFill>
              </a:rPr>
              <a:t>associations </a:t>
            </a:r>
          </a:p>
        </p:txBody>
      </p:sp>
      <p:cxnSp>
        <p:nvCxnSpPr>
          <p:cNvPr id="11" name="Connecteur droit avec flèche 10"/>
          <p:cNvCxnSpPr/>
          <p:nvPr/>
        </p:nvCxnSpPr>
        <p:spPr>
          <a:xfrm>
            <a:off x="10333311" y="4804435"/>
            <a:ext cx="758757" cy="99601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a:off x="7256834" y="4758738"/>
            <a:ext cx="835875" cy="108741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à coins arrondis 9"/>
          <p:cNvSpPr/>
          <p:nvPr/>
        </p:nvSpPr>
        <p:spPr>
          <a:xfrm>
            <a:off x="1232436" y="4447713"/>
            <a:ext cx="9531642"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12">
            <a:extLst>
              <a:ext uri="{FF2B5EF4-FFF2-40B4-BE49-F238E27FC236}">
                <a16:creationId xmlns:a16="http://schemas.microsoft.com/office/drawing/2014/main" id="{CEB067DE-8F5C-54D7-4223-58C4F511A910}"/>
              </a:ext>
            </a:extLst>
          </p:cNvPr>
          <p:cNvSpPr/>
          <p:nvPr/>
        </p:nvSpPr>
        <p:spPr>
          <a:xfrm>
            <a:off x="5963762" y="5849988"/>
            <a:ext cx="2490281"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12">
            <a:extLst>
              <a:ext uri="{FF2B5EF4-FFF2-40B4-BE49-F238E27FC236}">
                <a16:creationId xmlns:a16="http://schemas.microsoft.com/office/drawing/2014/main" id="{0F4E04BE-5DDA-840C-B317-362A2F8FBC30}"/>
              </a:ext>
            </a:extLst>
          </p:cNvPr>
          <p:cNvSpPr/>
          <p:nvPr/>
        </p:nvSpPr>
        <p:spPr>
          <a:xfrm>
            <a:off x="9845098" y="5881351"/>
            <a:ext cx="2164120"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14081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EEC25-E136-D34F-EFAF-E58EAA9D7A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603B130-A240-AFA5-0DA3-508DD58335E8}"/>
              </a:ext>
            </a:extLst>
          </p:cNvPr>
          <p:cNvSpPr>
            <a:spLocks noGrp="1"/>
          </p:cNvSpPr>
          <p:nvPr>
            <p:ph type="title"/>
          </p:nvPr>
        </p:nvSpPr>
        <p:spPr/>
        <p:txBody>
          <a:bodyPr/>
          <a:lstStyle/>
          <a:p>
            <a:r>
              <a:rPr lang="fr-FR" dirty="0"/>
              <a:t>Des lendemains plus incertains</a:t>
            </a:r>
          </a:p>
        </p:txBody>
      </p:sp>
      <p:sp>
        <p:nvSpPr>
          <p:cNvPr id="4" name="Espace réservé du numéro de diapositive 3">
            <a:extLst>
              <a:ext uri="{FF2B5EF4-FFF2-40B4-BE49-F238E27FC236}">
                <a16:creationId xmlns:a16="http://schemas.microsoft.com/office/drawing/2014/main" id="{5C4B40D0-1A06-4E49-DD3A-8CE1818983FF}"/>
              </a:ext>
            </a:extLst>
          </p:cNvPr>
          <p:cNvSpPr>
            <a:spLocks noGrp="1"/>
          </p:cNvSpPr>
          <p:nvPr>
            <p:ph type="sldNum" sz="quarter" idx="12"/>
          </p:nvPr>
        </p:nvSpPr>
        <p:spPr/>
        <p:txBody>
          <a:bodyPr/>
          <a:lstStyle/>
          <a:p>
            <a:fld id="{421C4097-D241-458C-9C8D-D8D701691FCC}" type="slidenum">
              <a:rPr lang="fr-FR" smtClean="0"/>
              <a:pPr/>
              <a:t>16</a:t>
            </a:fld>
            <a:endParaRPr lang="fr-FR"/>
          </a:p>
        </p:txBody>
      </p:sp>
      <p:sp>
        <p:nvSpPr>
          <p:cNvPr id="5" name="Rectangle 4">
            <a:extLst>
              <a:ext uri="{FF2B5EF4-FFF2-40B4-BE49-F238E27FC236}">
                <a16:creationId xmlns:a16="http://schemas.microsoft.com/office/drawing/2014/main" id="{12CE66B8-302D-40A6-8D04-B6DBB275F779}"/>
              </a:ext>
            </a:extLst>
          </p:cNvPr>
          <p:cNvSpPr/>
          <p:nvPr/>
        </p:nvSpPr>
        <p:spPr>
          <a:xfrm>
            <a:off x="838200" y="2275214"/>
            <a:ext cx="1792050" cy="33074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800" dirty="0"/>
              <a:t>Sans salariés</a:t>
            </a:r>
          </a:p>
        </p:txBody>
      </p:sp>
      <p:sp>
        <p:nvSpPr>
          <p:cNvPr id="6" name="Rectangle 5">
            <a:extLst>
              <a:ext uri="{FF2B5EF4-FFF2-40B4-BE49-F238E27FC236}">
                <a16:creationId xmlns:a16="http://schemas.microsoft.com/office/drawing/2014/main" id="{4374550E-0121-48E6-8204-BEBDF1E97E1B}"/>
              </a:ext>
            </a:extLst>
          </p:cNvPr>
          <p:cNvSpPr/>
          <p:nvPr/>
        </p:nvSpPr>
        <p:spPr>
          <a:xfrm>
            <a:off x="838200" y="4393942"/>
            <a:ext cx="1792050" cy="330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Employeurs</a:t>
            </a:r>
          </a:p>
        </p:txBody>
      </p:sp>
      <p:graphicFrame>
        <p:nvGraphicFramePr>
          <p:cNvPr id="7" name="Tableau 6">
            <a:extLst>
              <a:ext uri="{FF2B5EF4-FFF2-40B4-BE49-F238E27FC236}">
                <a16:creationId xmlns:a16="http://schemas.microsoft.com/office/drawing/2014/main" id="{D838D329-0138-DE25-F836-984B5D09ECB2}"/>
              </a:ext>
            </a:extLst>
          </p:cNvPr>
          <p:cNvGraphicFramePr>
            <a:graphicFrameLocks noGrp="1"/>
          </p:cNvGraphicFramePr>
          <p:nvPr>
            <p:extLst>
              <p:ext uri="{D42A27DB-BD31-4B8C-83A1-F6EECF244321}">
                <p14:modId xmlns:p14="http://schemas.microsoft.com/office/powerpoint/2010/main" val="2536126019"/>
              </p:ext>
            </p:extLst>
          </p:nvPr>
        </p:nvGraphicFramePr>
        <p:xfrm>
          <a:off x="2985310" y="2275214"/>
          <a:ext cx="6567251" cy="1784936"/>
        </p:xfrm>
        <a:graphic>
          <a:graphicData uri="http://schemas.openxmlformats.org/drawingml/2006/table">
            <a:tbl>
              <a:tblPr firstRow="1" bandRow="1">
                <a:tableStyleId>{2D5ABB26-0587-4C30-8999-92F81FD0307C}</a:tableStyleId>
              </a:tblPr>
              <a:tblGrid>
                <a:gridCol w="5672306">
                  <a:extLst>
                    <a:ext uri="{9D8B030D-6E8A-4147-A177-3AD203B41FA5}">
                      <a16:colId xmlns:a16="http://schemas.microsoft.com/office/drawing/2014/main" val="2381616050"/>
                    </a:ext>
                  </a:extLst>
                </a:gridCol>
                <a:gridCol w="894945">
                  <a:extLst>
                    <a:ext uri="{9D8B030D-6E8A-4147-A177-3AD203B41FA5}">
                      <a16:colId xmlns:a16="http://schemas.microsoft.com/office/drawing/2014/main" val="2021766447"/>
                    </a:ext>
                  </a:extLst>
                </a:gridCol>
              </a:tblGrid>
              <a:tr h="588494">
                <a:tc>
                  <a:txBody>
                    <a:bodyPr/>
                    <a:lstStyle/>
                    <a:p>
                      <a:r>
                        <a:rPr lang="fr-FR" dirty="0">
                          <a:solidFill>
                            <a:schemeClr val="accent5">
                              <a:lumMod val="75000"/>
                            </a:schemeClr>
                          </a:solidFill>
                        </a:rPr>
                        <a:t>Situation générale difficile ou très difficile aujourd’hui</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2"/>
                          </a:solidFill>
                        </a:rPr>
                        <a:t>31%</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4871696"/>
                  </a:ext>
                </a:extLst>
              </a:tr>
              <a:tr h="598221">
                <a:tc>
                  <a:txBody>
                    <a:bodyPr/>
                    <a:lstStyle/>
                    <a:p>
                      <a:r>
                        <a:rPr lang="fr-FR" dirty="0">
                          <a:solidFill>
                            <a:schemeClr val="accent5">
                              <a:lumMod val="75000"/>
                            </a:schemeClr>
                          </a:solidFill>
                        </a:rPr>
                        <a:t>Pessimisme</a:t>
                      </a:r>
                      <a:r>
                        <a:rPr lang="fr-FR" baseline="0" dirty="0">
                          <a:solidFill>
                            <a:schemeClr val="accent5">
                              <a:lumMod val="75000"/>
                            </a:schemeClr>
                          </a:solidFill>
                        </a:rPr>
                        <a:t> pour les mois à venir</a:t>
                      </a:r>
                      <a:endParaRPr lang="fr-FR" dirty="0">
                        <a:solidFill>
                          <a:schemeClr val="accent5">
                            <a:lumMod val="75000"/>
                          </a:schemeClr>
                        </a:solidFill>
                      </a:endParaRP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2"/>
                          </a:solidFill>
                        </a:rPr>
                        <a:t>37%</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1192113"/>
                  </a:ext>
                </a:extLst>
              </a:tr>
              <a:tr h="598221">
                <a:tc>
                  <a:txBody>
                    <a:bodyPr/>
                    <a:lstStyle/>
                    <a:p>
                      <a:r>
                        <a:rPr lang="fr-FR" dirty="0">
                          <a:solidFill>
                            <a:schemeClr val="accent5">
                              <a:lumMod val="75000"/>
                            </a:schemeClr>
                          </a:solidFill>
                        </a:rPr>
                        <a:t>Peu ou pas de perspectives de développement</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2"/>
                          </a:solidFill>
                        </a:rPr>
                        <a:t>45%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8081890"/>
                  </a:ext>
                </a:extLst>
              </a:tr>
            </a:tbl>
          </a:graphicData>
        </a:graphic>
      </p:graphicFrame>
      <p:graphicFrame>
        <p:nvGraphicFramePr>
          <p:cNvPr id="9" name="Tableau 8">
            <a:extLst>
              <a:ext uri="{FF2B5EF4-FFF2-40B4-BE49-F238E27FC236}">
                <a16:creationId xmlns:a16="http://schemas.microsoft.com/office/drawing/2014/main" id="{96FD90FB-8440-51A6-ABC1-E81B5EBF5307}"/>
              </a:ext>
            </a:extLst>
          </p:cNvPr>
          <p:cNvGraphicFramePr>
            <a:graphicFrameLocks noGrp="1"/>
          </p:cNvGraphicFramePr>
          <p:nvPr>
            <p:extLst>
              <p:ext uri="{D42A27DB-BD31-4B8C-83A1-F6EECF244321}">
                <p14:modId xmlns:p14="http://schemas.microsoft.com/office/powerpoint/2010/main" val="1294158524"/>
              </p:ext>
            </p:extLst>
          </p:nvPr>
        </p:nvGraphicFramePr>
        <p:xfrm>
          <a:off x="2985311" y="4373886"/>
          <a:ext cx="6567251" cy="1796400"/>
        </p:xfrm>
        <a:graphic>
          <a:graphicData uri="http://schemas.openxmlformats.org/drawingml/2006/table">
            <a:tbl>
              <a:tblPr firstRow="1" bandRow="1">
                <a:tableStyleId>{2D5ABB26-0587-4C30-8999-92F81FD0307C}</a:tableStyleId>
              </a:tblPr>
              <a:tblGrid>
                <a:gridCol w="5672306">
                  <a:extLst>
                    <a:ext uri="{9D8B030D-6E8A-4147-A177-3AD203B41FA5}">
                      <a16:colId xmlns:a16="http://schemas.microsoft.com/office/drawing/2014/main" val="2381616050"/>
                    </a:ext>
                  </a:extLst>
                </a:gridCol>
                <a:gridCol w="894945">
                  <a:extLst>
                    <a:ext uri="{9D8B030D-6E8A-4147-A177-3AD203B41FA5}">
                      <a16:colId xmlns:a16="http://schemas.microsoft.com/office/drawing/2014/main" val="2021766447"/>
                    </a:ext>
                  </a:extLst>
                </a:gridCol>
              </a:tblGrid>
              <a:tr h="598800">
                <a:tc>
                  <a:txBody>
                    <a:bodyPr/>
                    <a:lstStyle/>
                    <a:p>
                      <a:r>
                        <a:rPr lang="fr-FR" dirty="0">
                          <a:solidFill>
                            <a:schemeClr val="accent5">
                              <a:lumMod val="75000"/>
                            </a:schemeClr>
                          </a:solidFill>
                        </a:rPr>
                        <a:t>Situation générale difficile ou très difficile aujourd’hui</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45%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4871696"/>
                  </a:ext>
                </a:extLst>
              </a:tr>
              <a:tr h="598800">
                <a:tc>
                  <a:txBody>
                    <a:bodyPr/>
                    <a:lstStyle/>
                    <a:p>
                      <a:r>
                        <a:rPr lang="fr-FR" dirty="0">
                          <a:solidFill>
                            <a:schemeClr val="accent5">
                              <a:lumMod val="75000"/>
                            </a:schemeClr>
                          </a:solidFill>
                        </a:rPr>
                        <a:t>Pessimisme</a:t>
                      </a:r>
                      <a:r>
                        <a:rPr lang="fr-FR" baseline="0" dirty="0">
                          <a:solidFill>
                            <a:schemeClr val="accent5">
                              <a:lumMod val="75000"/>
                            </a:schemeClr>
                          </a:solidFill>
                        </a:rPr>
                        <a:t> pour les mois à venir</a:t>
                      </a:r>
                      <a:endParaRPr lang="fr-FR" dirty="0">
                        <a:solidFill>
                          <a:schemeClr val="accent5">
                            <a:lumMod val="75000"/>
                          </a:schemeClr>
                        </a:solidFill>
                      </a:endParaRP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58%</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1192113"/>
                  </a:ext>
                </a:extLst>
              </a:tr>
              <a:tr h="598800">
                <a:tc>
                  <a:txBody>
                    <a:bodyPr/>
                    <a:lstStyle/>
                    <a:p>
                      <a:r>
                        <a:rPr lang="fr-FR" dirty="0">
                          <a:solidFill>
                            <a:schemeClr val="accent5">
                              <a:lumMod val="75000"/>
                            </a:schemeClr>
                          </a:solidFill>
                        </a:rPr>
                        <a:t>Peu ou pas de perspectives de développement</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47%</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8081890"/>
                  </a:ext>
                </a:extLst>
              </a:tr>
            </a:tbl>
          </a:graphicData>
        </a:graphic>
      </p:graphicFrame>
      <p:sp>
        <p:nvSpPr>
          <p:cNvPr id="8" name="ZoneTexte 1">
            <a:extLst>
              <a:ext uri="{FF2B5EF4-FFF2-40B4-BE49-F238E27FC236}">
                <a16:creationId xmlns:a16="http://schemas.microsoft.com/office/drawing/2014/main" id="{D614A0EB-073D-4258-6FC1-C5EA1F8E9405}"/>
              </a:ext>
            </a:extLst>
          </p:cNvPr>
          <p:cNvSpPr txBox="1"/>
          <p:nvPr/>
        </p:nvSpPr>
        <p:spPr>
          <a:xfrm>
            <a:off x="1544845" y="1334658"/>
            <a:ext cx="8866080" cy="66120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600" i="1" dirty="0">
                <a:solidFill>
                  <a:srgbClr val="FF6600"/>
                </a:solidFill>
                <a:sym typeface="Symbol" panose="05050102010706020507" pitchFamily="18" charset="2"/>
              </a:rPr>
              <a:t>Un contexte incertain, des situations plus souvent jugées difficiles pour les mois à venir </a:t>
            </a:r>
          </a:p>
          <a:p>
            <a:pPr algn="ctr"/>
            <a:r>
              <a:rPr lang="fr-FR" sz="1600" i="1" dirty="0">
                <a:solidFill>
                  <a:srgbClr val="FF6600"/>
                </a:solidFill>
                <a:sym typeface="Symbol" panose="05050102010706020507" pitchFamily="18" charset="2"/>
              </a:rPr>
              <a:t>et des projets reportés pour près de la moitié des associations</a:t>
            </a:r>
          </a:p>
          <a:p>
            <a:pPr algn="ctr"/>
            <a:endParaRPr lang="fr-FR" sz="1600" i="1" dirty="0">
              <a:solidFill>
                <a:srgbClr val="FF6600"/>
              </a:solidFill>
            </a:endParaRPr>
          </a:p>
        </p:txBody>
      </p:sp>
      <p:sp>
        <p:nvSpPr>
          <p:cNvPr id="10" name="ZoneTexte 1">
            <a:extLst>
              <a:ext uri="{FF2B5EF4-FFF2-40B4-BE49-F238E27FC236}">
                <a16:creationId xmlns:a16="http://schemas.microsoft.com/office/drawing/2014/main" id="{85FA716F-FD4B-B199-5773-8EBC2B8618A8}"/>
              </a:ext>
            </a:extLst>
          </p:cNvPr>
          <p:cNvSpPr txBox="1"/>
          <p:nvPr/>
        </p:nvSpPr>
        <p:spPr>
          <a:xfrm>
            <a:off x="10020794" y="2694183"/>
            <a:ext cx="1935296" cy="390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b="1" dirty="0">
                <a:solidFill>
                  <a:srgbClr val="C00000"/>
                </a:solidFill>
                <a:sym typeface="Symbol" panose="05050102010706020507" pitchFamily="18" charset="2"/>
              </a:rPr>
              <a:t>+ 6 points </a:t>
            </a:r>
          </a:p>
          <a:p>
            <a:r>
              <a:rPr lang="fr-FR" sz="1800" dirty="0">
                <a:solidFill>
                  <a:srgbClr val="C00000"/>
                </a:solidFill>
                <a:sym typeface="Symbol" panose="05050102010706020507" pitchFamily="18" charset="2"/>
              </a:rPr>
              <a:t>de pessimisme</a:t>
            </a:r>
          </a:p>
          <a:p>
            <a:r>
              <a:rPr lang="fr-FR" sz="1800" dirty="0">
                <a:solidFill>
                  <a:srgbClr val="C00000"/>
                </a:solidFill>
                <a:sym typeface="Symbol" panose="05050102010706020507" pitchFamily="18" charset="2"/>
              </a:rPr>
              <a:t>          </a:t>
            </a:r>
            <a:endParaRPr lang="fr-FR" sz="1800" dirty="0">
              <a:solidFill>
                <a:srgbClr val="C00000"/>
              </a:solidFill>
            </a:endParaRPr>
          </a:p>
        </p:txBody>
      </p:sp>
      <p:sp>
        <p:nvSpPr>
          <p:cNvPr id="3" name="Flèche : angle droit à deux pointes 2">
            <a:extLst>
              <a:ext uri="{FF2B5EF4-FFF2-40B4-BE49-F238E27FC236}">
                <a16:creationId xmlns:a16="http://schemas.microsoft.com/office/drawing/2014/main" id="{641704EA-4913-7F5E-437F-F69139997108}"/>
              </a:ext>
            </a:extLst>
          </p:cNvPr>
          <p:cNvSpPr/>
          <p:nvPr/>
        </p:nvSpPr>
        <p:spPr>
          <a:xfrm rot="19102098">
            <a:off x="9531305" y="2698932"/>
            <a:ext cx="396000" cy="432000"/>
          </a:xfrm>
          <a:prstGeom prst="leftUpArrow">
            <a:avLst/>
          </a:prstGeom>
          <a:solidFill>
            <a:srgbClr val="C00000"/>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
            <a:extLst>
              <a:ext uri="{FF2B5EF4-FFF2-40B4-BE49-F238E27FC236}">
                <a16:creationId xmlns:a16="http://schemas.microsoft.com/office/drawing/2014/main" id="{CE61B525-C0A8-069E-AFA0-24C06512A532}"/>
              </a:ext>
            </a:extLst>
          </p:cNvPr>
          <p:cNvSpPr txBox="1"/>
          <p:nvPr/>
        </p:nvSpPr>
        <p:spPr>
          <a:xfrm>
            <a:off x="10080221" y="4676464"/>
            <a:ext cx="1935296" cy="3906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b="1" dirty="0">
                <a:solidFill>
                  <a:srgbClr val="C00000"/>
                </a:solidFill>
                <a:sym typeface="Symbol" panose="05050102010706020507" pitchFamily="18" charset="2"/>
              </a:rPr>
              <a:t>+ 13 points </a:t>
            </a:r>
          </a:p>
          <a:p>
            <a:r>
              <a:rPr lang="fr-FR" sz="1800" dirty="0">
                <a:solidFill>
                  <a:srgbClr val="C00000"/>
                </a:solidFill>
                <a:sym typeface="Symbol" panose="05050102010706020507" pitchFamily="18" charset="2"/>
              </a:rPr>
              <a:t>de pessimisme</a:t>
            </a:r>
          </a:p>
          <a:p>
            <a:r>
              <a:rPr lang="fr-FR" sz="1800" dirty="0">
                <a:solidFill>
                  <a:srgbClr val="C00000"/>
                </a:solidFill>
                <a:sym typeface="Symbol" panose="05050102010706020507" pitchFamily="18" charset="2"/>
              </a:rPr>
              <a:t>          </a:t>
            </a:r>
            <a:endParaRPr lang="fr-FR" sz="1800" dirty="0">
              <a:solidFill>
                <a:srgbClr val="C00000"/>
              </a:solidFill>
            </a:endParaRPr>
          </a:p>
        </p:txBody>
      </p:sp>
      <p:sp>
        <p:nvSpPr>
          <p:cNvPr id="18" name="Flèche : angle droit à deux pointes 17">
            <a:extLst>
              <a:ext uri="{FF2B5EF4-FFF2-40B4-BE49-F238E27FC236}">
                <a16:creationId xmlns:a16="http://schemas.microsoft.com/office/drawing/2014/main" id="{02223FDD-7FBD-1DCC-9E65-4E5B4847A7C1}"/>
              </a:ext>
            </a:extLst>
          </p:cNvPr>
          <p:cNvSpPr/>
          <p:nvPr/>
        </p:nvSpPr>
        <p:spPr>
          <a:xfrm rot="19102098">
            <a:off x="9574190" y="4753449"/>
            <a:ext cx="396000" cy="432000"/>
          </a:xfrm>
          <a:prstGeom prst="leftUpArrow">
            <a:avLst/>
          </a:prstGeom>
          <a:solidFill>
            <a:srgbClr val="C00000"/>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002EDF27-7A0D-201E-5755-CEA602EC90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4471281"/>
            <a:ext cx="410365" cy="410365"/>
          </a:xfrm>
          <a:prstGeom prst="rect">
            <a:avLst/>
          </a:prstGeom>
        </p:spPr>
      </p:pic>
    </p:spTree>
    <p:extLst>
      <p:ext uri="{BB962C8B-B14F-4D97-AF65-F5344CB8AC3E}">
        <p14:creationId xmlns:p14="http://schemas.microsoft.com/office/powerpoint/2010/main" val="3904705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272CD7-0D11-690C-C245-38C145860259}"/>
              </a:ext>
            </a:extLst>
          </p:cNvPr>
          <p:cNvSpPr>
            <a:spLocks noGrp="1"/>
          </p:cNvSpPr>
          <p:nvPr>
            <p:ph type="title"/>
          </p:nvPr>
        </p:nvSpPr>
        <p:spPr/>
        <p:txBody>
          <a:bodyPr/>
          <a:lstStyle/>
          <a:p>
            <a:r>
              <a:rPr lang="fr-FR" dirty="0"/>
              <a:t>Des ajustements en perspective</a:t>
            </a:r>
          </a:p>
        </p:txBody>
      </p:sp>
      <p:sp>
        <p:nvSpPr>
          <p:cNvPr id="4" name="Espace réservé du numéro de diapositive 3">
            <a:extLst>
              <a:ext uri="{FF2B5EF4-FFF2-40B4-BE49-F238E27FC236}">
                <a16:creationId xmlns:a16="http://schemas.microsoft.com/office/drawing/2014/main" id="{29191813-44D7-E39B-B81B-B2983EEA0E46}"/>
              </a:ext>
            </a:extLst>
          </p:cNvPr>
          <p:cNvSpPr>
            <a:spLocks noGrp="1"/>
          </p:cNvSpPr>
          <p:nvPr>
            <p:ph type="sldNum" sz="quarter" idx="12"/>
          </p:nvPr>
        </p:nvSpPr>
        <p:spPr/>
        <p:txBody>
          <a:bodyPr/>
          <a:lstStyle/>
          <a:p>
            <a:fld id="{421C4097-D241-458C-9C8D-D8D701691FCC}" type="slidenum">
              <a:rPr lang="fr-FR" smtClean="0"/>
              <a:pPr/>
              <a:t>17</a:t>
            </a:fld>
            <a:endParaRPr lang="fr-FR"/>
          </a:p>
        </p:txBody>
      </p:sp>
      <p:sp>
        <p:nvSpPr>
          <p:cNvPr id="5" name="ZoneTexte 4">
            <a:extLst>
              <a:ext uri="{FF2B5EF4-FFF2-40B4-BE49-F238E27FC236}">
                <a16:creationId xmlns:a16="http://schemas.microsoft.com/office/drawing/2014/main" id="{1917356F-C2FA-996C-9428-1190E8A2BAC7}"/>
              </a:ext>
            </a:extLst>
          </p:cNvPr>
          <p:cNvSpPr txBox="1"/>
          <p:nvPr/>
        </p:nvSpPr>
        <p:spPr>
          <a:xfrm>
            <a:off x="1138453" y="1460150"/>
            <a:ext cx="10182225" cy="369332"/>
          </a:xfrm>
          <a:prstGeom prst="rect">
            <a:avLst/>
          </a:prstGeom>
          <a:noFill/>
        </p:spPr>
        <p:txBody>
          <a:bodyPr wrap="square" rtlCol="0">
            <a:spAutoFit/>
          </a:bodyPr>
          <a:lstStyle/>
          <a:p>
            <a:pPr algn="ctr"/>
            <a:r>
              <a:rPr lang="fr-FR" i="1" dirty="0">
                <a:solidFill>
                  <a:srgbClr val="FF6600"/>
                </a:solidFill>
              </a:rPr>
              <a:t>Au regard de vos perspectives pour les prochains mois, vous avez le sentiment que votre association : </a:t>
            </a:r>
          </a:p>
        </p:txBody>
      </p:sp>
      <p:graphicFrame>
        <p:nvGraphicFramePr>
          <p:cNvPr id="6" name="Graphique 5">
            <a:extLst>
              <a:ext uri="{FF2B5EF4-FFF2-40B4-BE49-F238E27FC236}">
                <a16:creationId xmlns:a16="http://schemas.microsoft.com/office/drawing/2014/main" id="{FCEEC52C-2122-5FCB-50FD-E46B14838151}"/>
              </a:ext>
            </a:extLst>
          </p:cNvPr>
          <p:cNvGraphicFramePr>
            <a:graphicFrameLocks/>
          </p:cNvGraphicFramePr>
          <p:nvPr>
            <p:extLst>
              <p:ext uri="{D42A27DB-BD31-4B8C-83A1-F6EECF244321}">
                <p14:modId xmlns:p14="http://schemas.microsoft.com/office/powerpoint/2010/main" val="777345297"/>
              </p:ext>
            </p:extLst>
          </p:nvPr>
        </p:nvGraphicFramePr>
        <p:xfrm>
          <a:off x="871322" y="1706221"/>
          <a:ext cx="9957955" cy="4052455"/>
        </p:xfrm>
        <a:graphic>
          <a:graphicData uri="http://schemas.openxmlformats.org/drawingml/2006/chart">
            <c:chart xmlns:c="http://schemas.openxmlformats.org/drawingml/2006/chart" xmlns:r="http://schemas.openxmlformats.org/officeDocument/2006/relationships" r:id="rId3"/>
          </a:graphicData>
        </a:graphic>
      </p:graphicFrame>
      <p:sp>
        <p:nvSpPr>
          <p:cNvPr id="11" name="ZoneTexte 10">
            <a:extLst>
              <a:ext uri="{FF2B5EF4-FFF2-40B4-BE49-F238E27FC236}">
                <a16:creationId xmlns:a16="http://schemas.microsoft.com/office/drawing/2014/main" id="{8CE620A9-32FB-CB40-9962-A622D6D34F28}"/>
              </a:ext>
            </a:extLst>
          </p:cNvPr>
          <p:cNvSpPr txBox="1"/>
          <p:nvPr/>
        </p:nvSpPr>
        <p:spPr>
          <a:xfrm>
            <a:off x="838200" y="5823822"/>
            <a:ext cx="9957955"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rgbClr val="FF6600"/>
                </a:solidFill>
              </a:rPr>
              <a:t>Plus de la moitié des associations estiment pouvoir s'adapter aux difficultés à venir (64% et 52%), mais les employeurs anticipent plus souvent des ajustements profonds ou des mesures de repli.</a:t>
            </a:r>
          </a:p>
        </p:txBody>
      </p:sp>
      <p:sp>
        <p:nvSpPr>
          <p:cNvPr id="12" name="Parenthèse fermante 11">
            <a:extLst>
              <a:ext uri="{FF2B5EF4-FFF2-40B4-BE49-F238E27FC236}">
                <a16:creationId xmlns:a16="http://schemas.microsoft.com/office/drawing/2014/main" id="{0A25830B-B536-C3D7-13A3-84FC8EEBC050}"/>
              </a:ext>
            </a:extLst>
          </p:cNvPr>
          <p:cNvSpPr/>
          <p:nvPr/>
        </p:nvSpPr>
        <p:spPr>
          <a:xfrm>
            <a:off x="10432473" y="2057400"/>
            <a:ext cx="135082" cy="1298864"/>
          </a:xfrm>
          <a:prstGeom prst="rightBracket">
            <a:avLst/>
          </a:prstGeom>
          <a:ln w="19050">
            <a:solidFill>
              <a:srgbClr val="FF66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 name="ZoneTexte 1">
            <a:extLst>
              <a:ext uri="{FF2B5EF4-FFF2-40B4-BE49-F238E27FC236}">
                <a16:creationId xmlns:a16="http://schemas.microsoft.com/office/drawing/2014/main" id="{3F17E162-77EE-53EC-5ACA-1DE43291D6BF}"/>
              </a:ext>
            </a:extLst>
          </p:cNvPr>
          <p:cNvSpPr txBox="1"/>
          <p:nvPr/>
        </p:nvSpPr>
        <p:spPr>
          <a:xfrm>
            <a:off x="10623135" y="2316192"/>
            <a:ext cx="1236518" cy="79069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a:solidFill>
                  <a:srgbClr val="FF6600"/>
                </a:solidFill>
                <a:sym typeface="Symbol" panose="05050102010706020507" pitchFamily="18" charset="2"/>
              </a:rPr>
              <a:t>64% </a:t>
            </a:r>
            <a:r>
              <a:rPr lang="fr-FR" sz="1800" dirty="0">
                <a:solidFill>
                  <a:schemeClr val="tx1">
                    <a:lumMod val="65000"/>
                    <a:lumOff val="35000"/>
                  </a:schemeClr>
                </a:solidFill>
                <a:sym typeface="Symbol" panose="05050102010706020507" pitchFamily="18" charset="2"/>
              </a:rPr>
              <a:t>/</a:t>
            </a:r>
            <a:r>
              <a:rPr lang="fr-FR" sz="1800" dirty="0">
                <a:solidFill>
                  <a:srgbClr val="C00000"/>
                </a:solidFill>
                <a:sym typeface="Symbol" panose="05050102010706020507" pitchFamily="18" charset="2"/>
              </a:rPr>
              <a:t> </a:t>
            </a:r>
            <a:r>
              <a:rPr lang="fr-FR" sz="1800" dirty="0">
                <a:solidFill>
                  <a:schemeClr val="accent1">
                    <a:lumMod val="75000"/>
                  </a:schemeClr>
                </a:solidFill>
                <a:sym typeface="Symbol" panose="05050102010706020507" pitchFamily="18" charset="2"/>
              </a:rPr>
              <a:t>52%</a:t>
            </a:r>
          </a:p>
          <a:p>
            <a:r>
              <a:rPr lang="fr-FR" sz="1800" dirty="0">
                <a:solidFill>
                  <a:srgbClr val="C00000"/>
                </a:solidFill>
                <a:sym typeface="Symbol" panose="05050102010706020507" pitchFamily="18" charset="2"/>
              </a:rPr>
              <a:t>          </a:t>
            </a:r>
            <a:endParaRPr lang="fr-FR" sz="1800" dirty="0">
              <a:solidFill>
                <a:srgbClr val="C00000"/>
              </a:solidFill>
            </a:endParaRPr>
          </a:p>
        </p:txBody>
      </p:sp>
      <p:pic>
        <p:nvPicPr>
          <p:cNvPr id="14" name="Image 13">
            <a:extLst>
              <a:ext uri="{FF2B5EF4-FFF2-40B4-BE49-F238E27FC236}">
                <a16:creationId xmlns:a16="http://schemas.microsoft.com/office/drawing/2014/main" id="{68272210-B2C8-9F8F-17A3-C358AED15C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1535" y="3429000"/>
            <a:ext cx="410365" cy="410365"/>
          </a:xfrm>
          <a:prstGeom prst="rect">
            <a:avLst/>
          </a:prstGeom>
        </p:spPr>
      </p:pic>
      <p:pic>
        <p:nvPicPr>
          <p:cNvPr id="15" name="Image 14">
            <a:extLst>
              <a:ext uri="{FF2B5EF4-FFF2-40B4-BE49-F238E27FC236}">
                <a16:creationId xmlns:a16="http://schemas.microsoft.com/office/drawing/2014/main" id="{8DB0FDA2-7FAB-9F95-6E6E-5DCCE18286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6225" y="4021768"/>
            <a:ext cx="410365" cy="410365"/>
          </a:xfrm>
          <a:prstGeom prst="rect">
            <a:avLst/>
          </a:prstGeom>
        </p:spPr>
      </p:pic>
    </p:spTree>
    <p:extLst>
      <p:ext uri="{BB962C8B-B14F-4D97-AF65-F5344CB8AC3E}">
        <p14:creationId xmlns:p14="http://schemas.microsoft.com/office/powerpoint/2010/main" val="2632873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BCF6E-FE48-761C-98A4-A9B47D3D5CF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6088BC6-791D-575F-A73A-D9FD033C7DE9}"/>
              </a:ext>
            </a:extLst>
          </p:cNvPr>
          <p:cNvSpPr>
            <a:spLocks noGrp="1"/>
          </p:cNvSpPr>
          <p:nvPr>
            <p:ph type="title"/>
          </p:nvPr>
        </p:nvSpPr>
        <p:spPr>
          <a:xfrm>
            <a:off x="759858" y="21269"/>
            <a:ext cx="10515600" cy="1325563"/>
          </a:xfrm>
        </p:spPr>
        <p:txBody>
          <a:bodyPr/>
          <a:lstStyle/>
          <a:p>
            <a:r>
              <a:rPr lang="fr-FR" dirty="0"/>
              <a:t>Témoignages</a:t>
            </a:r>
          </a:p>
        </p:txBody>
      </p:sp>
      <p:sp>
        <p:nvSpPr>
          <p:cNvPr id="4" name="Espace réservé du numéro de diapositive 3">
            <a:extLst>
              <a:ext uri="{FF2B5EF4-FFF2-40B4-BE49-F238E27FC236}">
                <a16:creationId xmlns:a16="http://schemas.microsoft.com/office/drawing/2014/main" id="{BA2FE594-1D81-7D9F-32C7-06922B1A76A3}"/>
              </a:ext>
            </a:extLst>
          </p:cNvPr>
          <p:cNvSpPr>
            <a:spLocks noGrp="1"/>
          </p:cNvSpPr>
          <p:nvPr>
            <p:ph type="sldNum" sz="quarter" idx="12"/>
          </p:nvPr>
        </p:nvSpPr>
        <p:spPr/>
        <p:txBody>
          <a:bodyPr/>
          <a:lstStyle/>
          <a:p>
            <a:fld id="{421C4097-D241-458C-9C8D-D8D701691FCC}" type="slidenum">
              <a:rPr lang="fr-FR" smtClean="0"/>
              <a:pPr/>
              <a:t>18</a:t>
            </a:fld>
            <a:endParaRPr lang="fr-FR"/>
          </a:p>
        </p:txBody>
      </p:sp>
      <p:grpSp>
        <p:nvGrpSpPr>
          <p:cNvPr id="16" name="Groupe 15">
            <a:extLst>
              <a:ext uri="{FF2B5EF4-FFF2-40B4-BE49-F238E27FC236}">
                <a16:creationId xmlns:a16="http://schemas.microsoft.com/office/drawing/2014/main" id="{761DD2EA-B807-2BA2-5A79-ACF41BCFA29B}"/>
              </a:ext>
            </a:extLst>
          </p:cNvPr>
          <p:cNvGrpSpPr/>
          <p:nvPr/>
        </p:nvGrpSpPr>
        <p:grpSpPr>
          <a:xfrm>
            <a:off x="477123" y="1483129"/>
            <a:ext cx="4842969" cy="3487479"/>
            <a:chOff x="489098" y="2105247"/>
            <a:chExt cx="4842969" cy="3487479"/>
          </a:xfrm>
        </p:grpSpPr>
        <p:pic>
          <p:nvPicPr>
            <p:cNvPr id="6" name="Image 5">
              <a:extLst>
                <a:ext uri="{FF2B5EF4-FFF2-40B4-BE49-F238E27FC236}">
                  <a16:creationId xmlns:a16="http://schemas.microsoft.com/office/drawing/2014/main" id="{D2C1AC30-1A9B-888C-A921-4780A672EEAF}"/>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489098" y="2105247"/>
              <a:ext cx="4842969" cy="3487479"/>
            </a:xfrm>
            <a:prstGeom prst="rect">
              <a:avLst/>
            </a:prstGeom>
          </p:spPr>
        </p:pic>
        <p:sp>
          <p:nvSpPr>
            <p:cNvPr id="3" name="ZoneTexte 2">
              <a:extLst>
                <a:ext uri="{FF2B5EF4-FFF2-40B4-BE49-F238E27FC236}">
                  <a16:creationId xmlns:a16="http://schemas.microsoft.com/office/drawing/2014/main" id="{99FFEED8-C74C-87EF-7058-3C0BDD25AFF1}"/>
                </a:ext>
              </a:extLst>
            </p:cNvPr>
            <p:cNvSpPr txBox="1"/>
            <p:nvPr/>
          </p:nvSpPr>
          <p:spPr>
            <a:xfrm>
              <a:off x="838200" y="2753304"/>
              <a:ext cx="4148470" cy="2062103"/>
            </a:xfrm>
            <a:prstGeom prst="rect">
              <a:avLst/>
            </a:prstGeom>
            <a:noFill/>
          </p:spPr>
          <p:txBody>
            <a:bodyPr wrap="square" rtlCol="0">
              <a:spAutoFit/>
            </a:bodyPr>
            <a:lstStyle/>
            <a:p>
              <a:pPr algn="just"/>
              <a:r>
                <a:rPr lang="fr-FR" sz="1600" i="1" dirty="0">
                  <a:solidFill>
                    <a:schemeClr val="accent1">
                      <a:lumMod val="75000"/>
                    </a:schemeClr>
                  </a:solidFill>
                </a:rPr>
                <a:t>La jeunesse de notre association et un fonctionnement souple (sans salariés mais avec prestations) nous permet de nous adapter à l'incertitude des financements et au manque de soutien des pouvoirs publics sur la partie fonctionnement notamment. A noter que nous avons envisagé de salarier une personne mais nous avons dû y renoncer dans un tel contexte.</a:t>
              </a:r>
            </a:p>
          </p:txBody>
        </p:sp>
      </p:grpSp>
      <p:grpSp>
        <p:nvGrpSpPr>
          <p:cNvPr id="14" name="Groupe 13">
            <a:extLst>
              <a:ext uri="{FF2B5EF4-FFF2-40B4-BE49-F238E27FC236}">
                <a16:creationId xmlns:a16="http://schemas.microsoft.com/office/drawing/2014/main" id="{5DF157DC-2E1D-756E-D69D-539D507EDD81}"/>
              </a:ext>
            </a:extLst>
          </p:cNvPr>
          <p:cNvGrpSpPr/>
          <p:nvPr/>
        </p:nvGrpSpPr>
        <p:grpSpPr>
          <a:xfrm>
            <a:off x="3471882" y="4795171"/>
            <a:ext cx="2679215" cy="1743740"/>
            <a:chOff x="7875183" y="2977116"/>
            <a:chExt cx="2679215" cy="1743740"/>
          </a:xfrm>
        </p:grpSpPr>
        <p:pic>
          <p:nvPicPr>
            <p:cNvPr id="11" name="Image 10">
              <a:extLst>
                <a:ext uri="{FF2B5EF4-FFF2-40B4-BE49-F238E27FC236}">
                  <a16:creationId xmlns:a16="http://schemas.microsoft.com/office/drawing/2014/main" id="{F38CEBC3-B1D3-424E-BF58-34715922B59A}"/>
                </a:ext>
              </a:extLst>
            </p:cNvPr>
            <p:cNvPicPr>
              <a:picLocks noChangeAspect="1"/>
            </p:cNvPicPr>
            <p:nvPr/>
          </p:nvPicPr>
          <p:blipFill>
            <a:blip r:embed="rId4" cstate="print">
              <a:extLst>
                <a:ext uri="{28A0092B-C50C-407E-A947-70E740481C1C}">
                  <a14:useLocalDpi xmlns:a14="http://schemas.microsoft.com/office/drawing/2010/main" val="0"/>
                </a:ext>
              </a:extLst>
            </a:blip>
            <a:srcRect l="4012" t="5891" r="45494" b="23721"/>
            <a:stretch>
              <a:fillRect/>
            </a:stretch>
          </p:blipFill>
          <p:spPr>
            <a:xfrm>
              <a:off x="7875183" y="2977116"/>
              <a:ext cx="2679215" cy="1743740"/>
            </a:xfrm>
            <a:prstGeom prst="rect">
              <a:avLst/>
            </a:prstGeom>
          </p:spPr>
        </p:pic>
        <p:sp>
          <p:nvSpPr>
            <p:cNvPr id="13" name="ZoneTexte 12">
              <a:extLst>
                <a:ext uri="{FF2B5EF4-FFF2-40B4-BE49-F238E27FC236}">
                  <a16:creationId xmlns:a16="http://schemas.microsoft.com/office/drawing/2014/main" id="{FD17A151-B6B2-AD2E-3F4D-C2DBCCB85AC3}"/>
                </a:ext>
              </a:extLst>
            </p:cNvPr>
            <p:cNvSpPr txBox="1"/>
            <p:nvPr/>
          </p:nvSpPr>
          <p:spPr>
            <a:xfrm>
              <a:off x="8124637" y="3327990"/>
              <a:ext cx="2296322" cy="1077218"/>
            </a:xfrm>
            <a:prstGeom prst="rect">
              <a:avLst/>
            </a:prstGeom>
            <a:noFill/>
          </p:spPr>
          <p:txBody>
            <a:bodyPr wrap="square">
              <a:spAutoFit/>
            </a:bodyPr>
            <a:lstStyle/>
            <a:p>
              <a:r>
                <a:rPr lang="fr-FR" sz="1600" b="0" i="1" u="none" strike="noStrike" kern="1200" dirty="0">
                  <a:solidFill>
                    <a:schemeClr val="accent1">
                      <a:lumMod val="75000"/>
                    </a:schemeClr>
                  </a:solidFill>
                  <a:effectLst/>
                  <a:latin typeface="+mn-lt"/>
                  <a:ea typeface="+mn-ea"/>
                  <a:cs typeface="+mn-cs"/>
                </a:rPr>
                <a:t>Pour nous ça va encore pour un an, mais aucune visibilité ensuite et risque de disparition.</a:t>
              </a:r>
              <a:endParaRPr lang="fr-FR" sz="1600" i="1" dirty="0">
                <a:solidFill>
                  <a:schemeClr val="accent1">
                    <a:lumMod val="75000"/>
                  </a:schemeClr>
                </a:solidFill>
              </a:endParaRPr>
            </a:p>
          </p:txBody>
        </p:sp>
      </p:grpSp>
      <p:grpSp>
        <p:nvGrpSpPr>
          <p:cNvPr id="17" name="Groupe 16">
            <a:extLst>
              <a:ext uri="{FF2B5EF4-FFF2-40B4-BE49-F238E27FC236}">
                <a16:creationId xmlns:a16="http://schemas.microsoft.com/office/drawing/2014/main" id="{60EA7309-0369-EEF1-DF26-EA47C7512D59}"/>
              </a:ext>
            </a:extLst>
          </p:cNvPr>
          <p:cNvGrpSpPr/>
          <p:nvPr/>
        </p:nvGrpSpPr>
        <p:grpSpPr>
          <a:xfrm>
            <a:off x="6028231" y="118597"/>
            <a:ext cx="5337544" cy="3921126"/>
            <a:chOff x="7010401" y="136526"/>
            <a:chExt cx="5007933" cy="3350629"/>
          </a:xfrm>
        </p:grpSpPr>
        <p:pic>
          <p:nvPicPr>
            <p:cNvPr id="18" name="Image 17">
              <a:extLst>
                <a:ext uri="{FF2B5EF4-FFF2-40B4-BE49-F238E27FC236}">
                  <a16:creationId xmlns:a16="http://schemas.microsoft.com/office/drawing/2014/main" id="{23133573-D5A2-0785-D202-3125554CCF85}"/>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7010401" y="136526"/>
              <a:ext cx="5007933" cy="3350629"/>
            </a:xfrm>
            <a:prstGeom prst="rect">
              <a:avLst/>
            </a:prstGeom>
          </p:spPr>
        </p:pic>
        <p:sp>
          <p:nvSpPr>
            <p:cNvPr id="19" name="ZoneTexte 18">
              <a:extLst>
                <a:ext uri="{FF2B5EF4-FFF2-40B4-BE49-F238E27FC236}">
                  <a16:creationId xmlns:a16="http://schemas.microsoft.com/office/drawing/2014/main" id="{F2F244BD-4D97-F38F-9216-82D04F0DCDC9}"/>
                </a:ext>
              </a:extLst>
            </p:cNvPr>
            <p:cNvSpPr txBox="1"/>
            <p:nvPr/>
          </p:nvSpPr>
          <p:spPr>
            <a:xfrm>
              <a:off x="7307256" y="857278"/>
              <a:ext cx="4494027" cy="1972479"/>
            </a:xfrm>
            <a:prstGeom prst="rect">
              <a:avLst/>
            </a:prstGeom>
            <a:noFill/>
          </p:spPr>
          <p:txBody>
            <a:bodyPr wrap="square">
              <a:spAutoFit/>
            </a:bodyPr>
            <a:lstStyle/>
            <a:p>
              <a:pPr algn="just"/>
              <a:r>
                <a:rPr lang="fr-FR" sz="1600" i="1" dirty="0">
                  <a:solidFill>
                    <a:schemeClr val="accent1">
                      <a:lumMod val="75000"/>
                    </a:schemeClr>
                  </a:solidFill>
                </a:rPr>
                <a:t> Pour le moment, notre association fonctionne bien. Le salon du livre jeunesse que nous organisons bénéficie de son ancienneté, de son bon ancrage local et de son pilotage horizontal qui laisse la part belle à la créativité des bénévoles. Nous avons conscience que les finances vont probablement être amenées à baisser. S'il le faut, nous diminuerons la jauge d'auteurs invités. Comme nous n'avons pas de salariés, nous ne sommes pas trop vulnérables.</a:t>
              </a:r>
            </a:p>
          </p:txBody>
        </p:sp>
      </p:grpSp>
      <p:grpSp>
        <p:nvGrpSpPr>
          <p:cNvPr id="15" name="Groupe 14">
            <a:extLst>
              <a:ext uri="{FF2B5EF4-FFF2-40B4-BE49-F238E27FC236}">
                <a16:creationId xmlns:a16="http://schemas.microsoft.com/office/drawing/2014/main" id="{2AAEC8F1-A408-4D73-3598-5BBBC58807D7}"/>
              </a:ext>
            </a:extLst>
          </p:cNvPr>
          <p:cNvGrpSpPr/>
          <p:nvPr/>
        </p:nvGrpSpPr>
        <p:grpSpPr>
          <a:xfrm>
            <a:off x="7604053" y="4156437"/>
            <a:ext cx="3749747" cy="2508822"/>
            <a:chOff x="7010401" y="136527"/>
            <a:chExt cx="3749747" cy="2508822"/>
          </a:xfrm>
        </p:grpSpPr>
        <p:pic>
          <p:nvPicPr>
            <p:cNvPr id="7" name="Image 6">
              <a:extLst>
                <a:ext uri="{FF2B5EF4-FFF2-40B4-BE49-F238E27FC236}">
                  <a16:creationId xmlns:a16="http://schemas.microsoft.com/office/drawing/2014/main" id="{B716D6B6-BA58-862D-8F0D-E955F5C81AEF}"/>
                </a:ext>
              </a:extLst>
            </p:cNvPr>
            <p:cNvPicPr>
              <a:picLocks noChangeAspect="1"/>
            </p:cNvPicPr>
            <p:nvPr/>
          </p:nvPicPr>
          <p:blipFill>
            <a:blip r:embed="rId3" cstate="print">
              <a:extLst>
                <a:ext uri="{28A0092B-C50C-407E-A947-70E740481C1C}">
                  <a14:useLocalDpi xmlns:a14="http://schemas.microsoft.com/office/drawing/2010/main" val="0"/>
                </a:ext>
              </a:extLst>
            </a:blip>
            <a:srcRect l="4012" t="5891" r="45494" b="23721"/>
            <a:stretch>
              <a:fillRect/>
            </a:stretch>
          </p:blipFill>
          <p:spPr>
            <a:xfrm>
              <a:off x="7010401" y="136527"/>
              <a:ext cx="3749747" cy="2508822"/>
            </a:xfrm>
            <a:prstGeom prst="rect">
              <a:avLst/>
            </a:prstGeom>
          </p:spPr>
        </p:pic>
        <p:sp>
          <p:nvSpPr>
            <p:cNvPr id="9" name="ZoneTexte 8">
              <a:extLst>
                <a:ext uri="{FF2B5EF4-FFF2-40B4-BE49-F238E27FC236}">
                  <a16:creationId xmlns:a16="http://schemas.microsoft.com/office/drawing/2014/main" id="{9A8ED730-F596-5989-7318-A4D9A386AF2A}"/>
                </a:ext>
              </a:extLst>
            </p:cNvPr>
            <p:cNvSpPr txBox="1"/>
            <p:nvPr/>
          </p:nvSpPr>
          <p:spPr>
            <a:xfrm>
              <a:off x="7215963" y="729218"/>
              <a:ext cx="3338622" cy="1323439"/>
            </a:xfrm>
            <a:prstGeom prst="rect">
              <a:avLst/>
            </a:prstGeom>
            <a:noFill/>
          </p:spPr>
          <p:txBody>
            <a:bodyPr wrap="square">
              <a:spAutoFit/>
            </a:bodyPr>
            <a:lstStyle/>
            <a:p>
              <a:pPr algn="just"/>
              <a:r>
                <a:rPr lang="fr-FR" sz="1600" i="1" dirty="0">
                  <a:solidFill>
                    <a:schemeClr val="accent1">
                      <a:lumMod val="75000"/>
                    </a:schemeClr>
                  </a:solidFill>
                </a:rPr>
                <a:t>Compensation des baisses de subventions par le développement de nouvelles activités lucratives, seule réponse aux contraintes imposées par le secteur institutionnel.</a:t>
              </a:r>
            </a:p>
          </p:txBody>
        </p:sp>
      </p:grpSp>
      <p:sp>
        <p:nvSpPr>
          <p:cNvPr id="20" name="ZoneTexte 19">
            <a:extLst>
              <a:ext uri="{FF2B5EF4-FFF2-40B4-BE49-F238E27FC236}">
                <a16:creationId xmlns:a16="http://schemas.microsoft.com/office/drawing/2014/main" id="{A57BD0C0-9060-7D46-AD8E-DBFB8312CE6E}"/>
              </a:ext>
            </a:extLst>
          </p:cNvPr>
          <p:cNvSpPr txBox="1"/>
          <p:nvPr/>
        </p:nvSpPr>
        <p:spPr>
          <a:xfrm>
            <a:off x="1960919" y="5249333"/>
            <a:ext cx="1568971" cy="738664"/>
          </a:xfrm>
          <a:prstGeom prst="rect">
            <a:avLst/>
          </a:prstGeom>
          <a:noFill/>
        </p:spPr>
        <p:txBody>
          <a:bodyPr wrap="square" rtlCol="0">
            <a:spAutoFit/>
          </a:bodyPr>
          <a:lstStyle/>
          <a:p>
            <a:pPr algn="r"/>
            <a:r>
              <a:rPr lang="fr-FR" sz="1400" b="1" dirty="0">
                <a:solidFill>
                  <a:schemeClr val="accent2"/>
                </a:solidFill>
              </a:rPr>
              <a:t>Présidente </a:t>
            </a:r>
          </a:p>
          <a:p>
            <a:pPr algn="r"/>
            <a:r>
              <a:rPr lang="fr-FR" sz="1400" b="1" dirty="0">
                <a:solidFill>
                  <a:schemeClr val="accent2"/>
                </a:solidFill>
              </a:rPr>
              <a:t>d’une association </a:t>
            </a:r>
            <a:br>
              <a:rPr lang="fr-FR" sz="1400" b="1" dirty="0">
                <a:solidFill>
                  <a:schemeClr val="accent2"/>
                </a:solidFill>
              </a:rPr>
            </a:br>
            <a:r>
              <a:rPr lang="fr-FR" sz="1400" b="1" dirty="0">
                <a:solidFill>
                  <a:schemeClr val="accent2"/>
                </a:solidFill>
              </a:rPr>
              <a:t>de 3 à 5 salariés</a:t>
            </a:r>
          </a:p>
        </p:txBody>
      </p:sp>
      <p:sp>
        <p:nvSpPr>
          <p:cNvPr id="21" name="ZoneTexte 20">
            <a:extLst>
              <a:ext uri="{FF2B5EF4-FFF2-40B4-BE49-F238E27FC236}">
                <a16:creationId xmlns:a16="http://schemas.microsoft.com/office/drawing/2014/main" id="{2517FB69-783A-BB16-CD48-4621C756B8E5}"/>
              </a:ext>
            </a:extLst>
          </p:cNvPr>
          <p:cNvSpPr txBox="1"/>
          <p:nvPr/>
        </p:nvSpPr>
        <p:spPr>
          <a:xfrm>
            <a:off x="8054673" y="563808"/>
            <a:ext cx="3093564" cy="307777"/>
          </a:xfrm>
          <a:prstGeom prst="rect">
            <a:avLst/>
          </a:prstGeom>
          <a:noFill/>
        </p:spPr>
        <p:txBody>
          <a:bodyPr wrap="square" rtlCol="0">
            <a:spAutoFit/>
          </a:bodyPr>
          <a:lstStyle/>
          <a:p>
            <a:r>
              <a:rPr lang="fr-FR" sz="1400" b="1" dirty="0">
                <a:solidFill>
                  <a:schemeClr val="accent2"/>
                </a:solidFill>
              </a:rPr>
              <a:t>Présidente d’une association culturelle</a:t>
            </a:r>
          </a:p>
        </p:txBody>
      </p:sp>
      <p:sp>
        <p:nvSpPr>
          <p:cNvPr id="23" name="ZoneTexte 22">
            <a:extLst>
              <a:ext uri="{FF2B5EF4-FFF2-40B4-BE49-F238E27FC236}">
                <a16:creationId xmlns:a16="http://schemas.microsoft.com/office/drawing/2014/main" id="{D6C499F5-4E25-8868-79AB-8A7415BFCE9A}"/>
              </a:ext>
            </a:extLst>
          </p:cNvPr>
          <p:cNvSpPr txBox="1"/>
          <p:nvPr/>
        </p:nvSpPr>
        <p:spPr>
          <a:xfrm>
            <a:off x="2226528" y="1529304"/>
            <a:ext cx="3093564" cy="523220"/>
          </a:xfrm>
          <a:prstGeom prst="rect">
            <a:avLst/>
          </a:prstGeom>
          <a:noFill/>
        </p:spPr>
        <p:txBody>
          <a:bodyPr wrap="square" rtlCol="0">
            <a:spAutoFit/>
          </a:bodyPr>
          <a:lstStyle/>
          <a:p>
            <a:r>
              <a:rPr lang="fr-FR" sz="1400" b="1" dirty="0">
                <a:solidFill>
                  <a:schemeClr val="accent2"/>
                </a:solidFill>
              </a:rPr>
              <a:t>Présidente d’une petite association socio culturelle</a:t>
            </a:r>
          </a:p>
        </p:txBody>
      </p:sp>
      <p:sp>
        <p:nvSpPr>
          <p:cNvPr id="24" name="ZoneTexte 23">
            <a:extLst>
              <a:ext uri="{FF2B5EF4-FFF2-40B4-BE49-F238E27FC236}">
                <a16:creationId xmlns:a16="http://schemas.microsoft.com/office/drawing/2014/main" id="{E4F7DDDF-8820-F74D-A1FA-953F2F38703A}"/>
              </a:ext>
            </a:extLst>
          </p:cNvPr>
          <p:cNvSpPr txBox="1"/>
          <p:nvPr/>
        </p:nvSpPr>
        <p:spPr>
          <a:xfrm>
            <a:off x="8991548" y="4095938"/>
            <a:ext cx="2156689" cy="543675"/>
          </a:xfrm>
          <a:prstGeom prst="rect">
            <a:avLst/>
          </a:prstGeom>
          <a:noFill/>
        </p:spPr>
        <p:txBody>
          <a:bodyPr wrap="square" rtlCol="0">
            <a:spAutoFit/>
          </a:bodyPr>
          <a:lstStyle/>
          <a:p>
            <a:pPr>
              <a:lnSpc>
                <a:spcPts val="1800"/>
              </a:lnSpc>
            </a:pPr>
            <a:r>
              <a:rPr lang="fr-FR" sz="1400" b="1" dirty="0">
                <a:solidFill>
                  <a:schemeClr val="accent2"/>
                </a:solidFill>
              </a:rPr>
              <a:t>Dirigeant d’un club sportif de 6 à 9 salariés</a:t>
            </a:r>
          </a:p>
        </p:txBody>
      </p:sp>
    </p:spTree>
    <p:extLst>
      <p:ext uri="{BB962C8B-B14F-4D97-AF65-F5344CB8AC3E}">
        <p14:creationId xmlns:p14="http://schemas.microsoft.com/office/powerpoint/2010/main" val="160704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E8B1DA-834B-8D9C-6F7B-A8834E2D2DA8}"/>
              </a:ext>
            </a:extLst>
          </p:cNvPr>
          <p:cNvSpPr>
            <a:spLocks noGrp="1"/>
          </p:cNvSpPr>
          <p:nvPr>
            <p:ph type="title"/>
          </p:nvPr>
        </p:nvSpPr>
        <p:spPr/>
        <p:txBody>
          <a:bodyPr/>
          <a:lstStyle/>
          <a:p>
            <a:r>
              <a:rPr lang="fr-FR" dirty="0"/>
              <a:t>Des employeurs plus inquiets qu'en 2025</a:t>
            </a:r>
          </a:p>
        </p:txBody>
      </p:sp>
      <p:sp>
        <p:nvSpPr>
          <p:cNvPr id="4" name="Espace réservé du numéro de diapositive 3">
            <a:extLst>
              <a:ext uri="{FF2B5EF4-FFF2-40B4-BE49-F238E27FC236}">
                <a16:creationId xmlns:a16="http://schemas.microsoft.com/office/drawing/2014/main" id="{F67CA06D-3F4B-DF7E-1202-F1F13E389AF7}"/>
              </a:ext>
            </a:extLst>
          </p:cNvPr>
          <p:cNvSpPr>
            <a:spLocks noGrp="1"/>
          </p:cNvSpPr>
          <p:nvPr>
            <p:ph type="sldNum" sz="quarter" idx="12"/>
          </p:nvPr>
        </p:nvSpPr>
        <p:spPr/>
        <p:txBody>
          <a:bodyPr/>
          <a:lstStyle/>
          <a:p>
            <a:fld id="{421C4097-D241-458C-9C8D-D8D701691FCC}" type="slidenum">
              <a:rPr lang="fr-FR" smtClean="0"/>
              <a:pPr/>
              <a:t>19</a:t>
            </a:fld>
            <a:endParaRPr lang="fr-FR"/>
          </a:p>
        </p:txBody>
      </p:sp>
      <p:sp>
        <p:nvSpPr>
          <p:cNvPr id="6" name="ZoneTexte 5">
            <a:extLst>
              <a:ext uri="{FF2B5EF4-FFF2-40B4-BE49-F238E27FC236}">
                <a16:creationId xmlns:a16="http://schemas.microsoft.com/office/drawing/2014/main" id="{D2192880-AF1C-1D12-C772-0B9CC96C8146}"/>
              </a:ext>
            </a:extLst>
          </p:cNvPr>
          <p:cNvSpPr txBox="1"/>
          <p:nvPr/>
        </p:nvSpPr>
        <p:spPr>
          <a:xfrm>
            <a:off x="2049425" y="4892859"/>
            <a:ext cx="7864549" cy="715089"/>
          </a:xfrm>
          <a:prstGeom prst="roundRect">
            <a:avLst/>
          </a:prstGeom>
          <a:noFill/>
          <a:ln>
            <a:solidFill>
              <a:schemeClr val="accent2"/>
            </a:solidFill>
          </a:ln>
        </p:spPr>
        <p:txBody>
          <a:bodyPr wrap="square">
            <a:spAutoFit/>
          </a:bodyPr>
          <a:lstStyle/>
          <a:p>
            <a:pPr algn="ctr"/>
            <a:r>
              <a:rPr lang="fr-FR" i="1" dirty="0">
                <a:solidFill>
                  <a:schemeClr val="accent2"/>
                </a:solidFill>
              </a:rPr>
              <a:t>Ces résultats convergent vers un même constat : les associations employeuses abordent l'avenir avec une bien plus grande inquiétude qu'en 2025.</a:t>
            </a:r>
          </a:p>
        </p:txBody>
      </p:sp>
      <p:graphicFrame>
        <p:nvGraphicFramePr>
          <p:cNvPr id="7" name="Tableau 6">
            <a:extLst>
              <a:ext uri="{FF2B5EF4-FFF2-40B4-BE49-F238E27FC236}">
                <a16:creationId xmlns:a16="http://schemas.microsoft.com/office/drawing/2014/main" id="{D0EA1C6C-708A-A121-23B8-6C4B1C767736}"/>
              </a:ext>
            </a:extLst>
          </p:cNvPr>
          <p:cNvGraphicFramePr>
            <a:graphicFrameLocks noGrp="1"/>
          </p:cNvGraphicFramePr>
          <p:nvPr>
            <p:extLst>
              <p:ext uri="{D42A27DB-BD31-4B8C-83A1-F6EECF244321}">
                <p14:modId xmlns:p14="http://schemas.microsoft.com/office/powerpoint/2010/main" val="1384411814"/>
              </p:ext>
            </p:extLst>
          </p:nvPr>
        </p:nvGraphicFramePr>
        <p:xfrm>
          <a:off x="1483242" y="2486535"/>
          <a:ext cx="8996916" cy="1929120"/>
        </p:xfrm>
        <a:graphic>
          <a:graphicData uri="http://schemas.openxmlformats.org/drawingml/2006/table">
            <a:tbl>
              <a:tblPr firstRow="1" bandRow="1">
                <a:tableStyleId>{2D5ABB26-0587-4C30-8999-92F81FD0307C}</a:tableStyleId>
              </a:tblPr>
              <a:tblGrid>
                <a:gridCol w="6179288">
                  <a:extLst>
                    <a:ext uri="{9D8B030D-6E8A-4147-A177-3AD203B41FA5}">
                      <a16:colId xmlns:a16="http://schemas.microsoft.com/office/drawing/2014/main" val="3243794280"/>
                    </a:ext>
                  </a:extLst>
                </a:gridCol>
                <a:gridCol w="1408814">
                  <a:extLst>
                    <a:ext uri="{9D8B030D-6E8A-4147-A177-3AD203B41FA5}">
                      <a16:colId xmlns:a16="http://schemas.microsoft.com/office/drawing/2014/main" val="2668729363"/>
                    </a:ext>
                  </a:extLst>
                </a:gridCol>
                <a:gridCol w="1408814">
                  <a:extLst>
                    <a:ext uri="{9D8B030D-6E8A-4147-A177-3AD203B41FA5}">
                      <a16:colId xmlns:a16="http://schemas.microsoft.com/office/drawing/2014/main" val="3763337389"/>
                    </a:ext>
                  </a:extLst>
                </a:gridCol>
              </a:tblGrid>
              <a:tr h="482280">
                <a:tc>
                  <a:txBody>
                    <a:bodyPr/>
                    <a:lstStyle/>
                    <a:p>
                      <a:endParaRPr lang="fr-FR" dirty="0">
                        <a:solidFill>
                          <a:schemeClr val="bg1"/>
                        </a:solidFill>
                      </a:endParaRP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fr-FR" dirty="0">
                          <a:solidFill>
                            <a:schemeClr val="bg1"/>
                          </a:solidFill>
                        </a:rPr>
                        <a:t>2025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fr-FR" dirty="0">
                          <a:solidFill>
                            <a:schemeClr val="bg1"/>
                          </a:solidFill>
                        </a:rPr>
                        <a:t>2026</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921014295"/>
                  </a:ext>
                </a:extLst>
              </a:tr>
              <a:tr h="482280">
                <a:tc>
                  <a:txBody>
                    <a:bodyPr/>
                    <a:lstStyle/>
                    <a:p>
                      <a:r>
                        <a:rPr lang="fr-FR" dirty="0">
                          <a:solidFill>
                            <a:schemeClr val="accent5">
                              <a:lumMod val="75000"/>
                            </a:schemeClr>
                          </a:solidFill>
                        </a:rPr>
                        <a:t>Situation générale difficile ou très difficile aujourd’hui</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35%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a:solidFill>
                            <a:schemeClr val="accent5">
                              <a:lumMod val="75000"/>
                            </a:schemeClr>
                          </a:solidFill>
                        </a:rPr>
                        <a:t>45%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8991192"/>
                  </a:ext>
                </a:extLst>
              </a:tr>
              <a:tr h="482280">
                <a:tc>
                  <a:txBody>
                    <a:bodyPr/>
                    <a:lstStyle/>
                    <a:p>
                      <a:r>
                        <a:rPr lang="fr-FR" dirty="0">
                          <a:solidFill>
                            <a:schemeClr val="accent5">
                              <a:lumMod val="75000"/>
                            </a:schemeClr>
                          </a:solidFill>
                        </a:rPr>
                        <a:t>Pessimisme</a:t>
                      </a:r>
                      <a:r>
                        <a:rPr lang="fr-FR" baseline="0" dirty="0">
                          <a:solidFill>
                            <a:schemeClr val="accent5">
                              <a:lumMod val="75000"/>
                            </a:schemeClr>
                          </a:solidFill>
                        </a:rPr>
                        <a:t> pour les mois à venir</a:t>
                      </a:r>
                      <a:endParaRPr lang="fr-FR" dirty="0">
                        <a:solidFill>
                          <a:schemeClr val="accent5">
                            <a:lumMod val="75000"/>
                          </a:schemeClr>
                        </a:solidFill>
                      </a:endParaRP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45%</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a:solidFill>
                            <a:schemeClr val="accent5">
                              <a:lumMod val="75000"/>
                            </a:schemeClr>
                          </a:solidFill>
                        </a:rPr>
                        <a:t>58%</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7519934"/>
                  </a:ext>
                </a:extLst>
              </a:tr>
              <a:tr h="482280">
                <a:tc>
                  <a:txBody>
                    <a:bodyPr/>
                    <a:lstStyle/>
                    <a:p>
                      <a:r>
                        <a:rPr lang="fr-FR" dirty="0">
                          <a:solidFill>
                            <a:schemeClr val="accent5">
                              <a:lumMod val="75000"/>
                            </a:schemeClr>
                          </a:solidFill>
                        </a:rPr>
                        <a:t>Réduction des activités en perspectives</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dirty="0">
                          <a:solidFill>
                            <a:schemeClr val="accent5">
                              <a:lumMod val="75000"/>
                            </a:schemeClr>
                          </a:solidFill>
                        </a:rPr>
                        <a:t>8%</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b="1" dirty="0">
                          <a:solidFill>
                            <a:schemeClr val="accent5">
                              <a:lumMod val="75000"/>
                            </a:schemeClr>
                          </a:solidFill>
                        </a:rPr>
                        <a:t>12%</a:t>
                      </a:r>
                    </a:p>
                  </a:txBody>
                  <a:tcPr anchor="ctr">
                    <a:lnL w="12700" cap="flat" cmpd="sng" algn="ctr">
                      <a:solidFill>
                        <a:srgbClr val="8AA7DA"/>
                      </a:solidFill>
                      <a:prstDash val="solid"/>
                      <a:round/>
                      <a:headEnd type="none" w="med" len="med"/>
                      <a:tailEnd type="none" w="med" len="med"/>
                    </a:lnL>
                    <a:lnR w="12700" cap="flat" cmpd="sng" algn="ctr">
                      <a:solidFill>
                        <a:srgbClr val="8AA7DA"/>
                      </a:solidFill>
                      <a:prstDash val="solid"/>
                      <a:round/>
                      <a:headEnd type="none" w="med" len="med"/>
                      <a:tailEnd type="none" w="med" len="med"/>
                    </a:lnR>
                    <a:lnT w="12700" cap="flat" cmpd="sng" algn="ctr">
                      <a:solidFill>
                        <a:srgbClr val="8AA7DA"/>
                      </a:solidFill>
                      <a:prstDash val="solid"/>
                      <a:round/>
                      <a:headEnd type="none" w="med" len="med"/>
                      <a:tailEnd type="none" w="med" len="med"/>
                    </a:lnT>
                    <a:lnB w="12700" cap="flat" cmpd="sng" algn="ctr">
                      <a:solidFill>
                        <a:srgbClr val="8AA7D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0159400"/>
                  </a:ext>
                </a:extLst>
              </a:tr>
            </a:tbl>
          </a:graphicData>
        </a:graphic>
      </p:graphicFrame>
      <p:sp>
        <p:nvSpPr>
          <p:cNvPr id="9" name="ZoneTexte 8">
            <a:extLst>
              <a:ext uri="{FF2B5EF4-FFF2-40B4-BE49-F238E27FC236}">
                <a16:creationId xmlns:a16="http://schemas.microsoft.com/office/drawing/2014/main" id="{08B0F674-667B-5456-BE20-DC9186F9252A}"/>
              </a:ext>
            </a:extLst>
          </p:cNvPr>
          <p:cNvSpPr txBox="1"/>
          <p:nvPr/>
        </p:nvSpPr>
        <p:spPr>
          <a:xfrm>
            <a:off x="2443716" y="1889383"/>
            <a:ext cx="7304568" cy="369332"/>
          </a:xfrm>
          <a:prstGeom prst="rect">
            <a:avLst/>
          </a:prstGeom>
          <a:noFill/>
        </p:spPr>
        <p:txBody>
          <a:bodyPr wrap="square">
            <a:spAutoFit/>
          </a:bodyPr>
          <a:lstStyle/>
          <a:p>
            <a:pPr algn="ctr"/>
            <a:r>
              <a:rPr lang="fr-FR" i="1" dirty="0">
                <a:solidFill>
                  <a:schemeClr val="accent2"/>
                </a:solidFill>
              </a:rPr>
              <a:t>L’opinion des responsables associatifs employeurs en 2025 et en 2026</a:t>
            </a:r>
          </a:p>
        </p:txBody>
      </p:sp>
    </p:spTree>
    <p:extLst>
      <p:ext uri="{BB962C8B-B14F-4D97-AF65-F5344CB8AC3E}">
        <p14:creationId xmlns:p14="http://schemas.microsoft.com/office/powerpoint/2010/main" val="2785424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 baromètre en quelques mots</a:t>
            </a:r>
          </a:p>
        </p:txBody>
      </p:sp>
      <p:sp>
        <p:nvSpPr>
          <p:cNvPr id="3" name="Espace réservé du contenu 2"/>
          <p:cNvSpPr>
            <a:spLocks noGrp="1"/>
          </p:cNvSpPr>
          <p:nvPr>
            <p:ph idx="1"/>
          </p:nvPr>
        </p:nvSpPr>
        <p:spPr>
          <a:xfrm>
            <a:off x="838200" y="1654814"/>
            <a:ext cx="9666767" cy="4629253"/>
          </a:xfrm>
        </p:spPr>
        <p:txBody>
          <a:bodyPr>
            <a:noAutofit/>
          </a:bodyPr>
          <a:lstStyle/>
          <a:p>
            <a:pPr>
              <a:lnSpc>
                <a:spcPct val="100000"/>
              </a:lnSpc>
              <a:spcBef>
                <a:spcPts val="600"/>
              </a:spcBef>
              <a:spcAft>
                <a:spcPts val="1200"/>
              </a:spcAft>
              <a:buFont typeface="Wingdings" panose="05000000000000000000" pitchFamily="2" charset="2"/>
              <a:buChar char="§"/>
            </a:pPr>
            <a:r>
              <a:rPr lang="fr-FR" sz="1600" dirty="0">
                <a:solidFill>
                  <a:srgbClr val="FF6600"/>
                </a:solidFill>
              </a:rPr>
              <a:t>Un suivi annuel depuis 2017, interrompu en 2020, </a:t>
            </a:r>
            <a:r>
              <a:rPr lang="fr-FR" sz="1600" dirty="0"/>
              <a:t>en raison de la crise sanitaire, repris depuis 2021.</a:t>
            </a:r>
          </a:p>
          <a:p>
            <a:pPr>
              <a:lnSpc>
                <a:spcPct val="100000"/>
              </a:lnSpc>
              <a:spcBef>
                <a:spcPts val="600"/>
              </a:spcBef>
              <a:spcAft>
                <a:spcPts val="1200"/>
              </a:spcAft>
              <a:buFont typeface="Wingdings" panose="05000000000000000000" pitchFamily="2" charset="2"/>
              <a:buChar char="§"/>
            </a:pPr>
            <a:r>
              <a:rPr lang="fr-FR" sz="1600" dirty="0"/>
              <a:t>Une même période d’enquête, </a:t>
            </a:r>
            <a:r>
              <a:rPr lang="fr-FR" sz="1600" dirty="0">
                <a:solidFill>
                  <a:srgbClr val="FF6600"/>
                </a:solidFill>
              </a:rPr>
              <a:t>au printemps, chaque année</a:t>
            </a:r>
            <a:r>
              <a:rPr lang="fr-FR" sz="1600" dirty="0"/>
              <a:t>.</a:t>
            </a:r>
          </a:p>
          <a:p>
            <a:pPr>
              <a:lnSpc>
                <a:spcPct val="100000"/>
              </a:lnSpc>
              <a:spcBef>
                <a:spcPts val="600"/>
              </a:spcBef>
              <a:spcAft>
                <a:spcPts val="1200"/>
              </a:spcAft>
              <a:buFont typeface="Wingdings" panose="05000000000000000000" pitchFamily="2" charset="2"/>
              <a:buChar char="§"/>
            </a:pPr>
            <a:r>
              <a:rPr lang="fr-FR" sz="1600" dirty="0"/>
              <a:t>En 2026, enquête en ligne du 6 mai au 13 juin : résultats établis à partir de 1 785 réponses uniques.</a:t>
            </a:r>
          </a:p>
          <a:p>
            <a:pPr>
              <a:lnSpc>
                <a:spcPct val="100000"/>
              </a:lnSpc>
              <a:spcAft>
                <a:spcPts val="1200"/>
              </a:spcAft>
            </a:pPr>
            <a:r>
              <a:rPr lang="fr-FR" sz="1600" dirty="0">
                <a:solidFill>
                  <a:srgbClr val="FF6600"/>
                </a:solidFill>
              </a:rPr>
              <a:t>Six questions récurrentes</a:t>
            </a:r>
            <a:r>
              <a:rPr lang="fr-FR" sz="1600" dirty="0"/>
              <a:t> pour suivre l’évolution du moral des responsables associatifs (rappelées en annexes)</a:t>
            </a:r>
          </a:p>
          <a:p>
            <a:pPr>
              <a:lnSpc>
                <a:spcPct val="100000"/>
              </a:lnSpc>
              <a:spcAft>
                <a:spcPts val="1200"/>
              </a:spcAft>
            </a:pPr>
            <a:r>
              <a:rPr lang="fr-FR" sz="1600" dirty="0">
                <a:solidFill>
                  <a:srgbClr val="FF6600"/>
                </a:solidFill>
              </a:rPr>
              <a:t>En 2026, 2 questions complémentaires </a:t>
            </a:r>
            <a:r>
              <a:rPr lang="fr-FR" sz="1600" dirty="0"/>
              <a:t>: l’une sur les relations avec les financeurs publics, l’autre sur la capacité d’adaptation des associations au contexte actuel (cf. annexes). </a:t>
            </a:r>
          </a:p>
          <a:p>
            <a:pPr>
              <a:lnSpc>
                <a:spcPct val="100000"/>
              </a:lnSpc>
              <a:spcAft>
                <a:spcPts val="1200"/>
              </a:spcAft>
            </a:pPr>
            <a:r>
              <a:rPr lang="fr-FR" sz="1600" dirty="0"/>
              <a:t>Trois approches : l’ensemble du secteur associatif, les associations employeuses, les associations sans salariés</a:t>
            </a:r>
          </a:p>
          <a:p>
            <a:pPr>
              <a:lnSpc>
                <a:spcPct val="100000"/>
              </a:lnSpc>
              <a:spcAft>
                <a:spcPts val="1200"/>
              </a:spcAft>
            </a:pPr>
            <a:r>
              <a:rPr lang="fr-FR" sz="1600" dirty="0"/>
              <a:t>Des résultats redressés selon la méthode des quotas pour assurer une bonne représentativité de l’échantillon pour chacune des trois typologies (cf. annexes)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a:t>
            </a:fld>
            <a:endParaRPr lang="fr-FR"/>
          </a:p>
        </p:txBody>
      </p:sp>
    </p:spTree>
    <p:extLst>
      <p:ext uri="{BB962C8B-B14F-4D97-AF65-F5344CB8AC3E}">
        <p14:creationId xmlns:p14="http://schemas.microsoft.com/office/powerpoint/2010/main" val="2118994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840D5-99EE-6F1E-9C65-FCFD2C9B7B2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94D26B-6FF4-0D2E-4CAD-D4BEAC1777F3}"/>
              </a:ext>
            </a:extLst>
          </p:cNvPr>
          <p:cNvSpPr>
            <a:spLocks noGrp="1"/>
          </p:cNvSpPr>
          <p:nvPr>
            <p:ph type="title"/>
          </p:nvPr>
        </p:nvSpPr>
        <p:spPr/>
        <p:txBody>
          <a:bodyPr/>
          <a:lstStyle/>
          <a:p>
            <a:r>
              <a:rPr lang="fr-FR" dirty="0"/>
              <a:t>Témoignages</a:t>
            </a:r>
          </a:p>
        </p:txBody>
      </p:sp>
      <p:sp>
        <p:nvSpPr>
          <p:cNvPr id="4" name="Espace réservé du numéro de diapositive 3">
            <a:extLst>
              <a:ext uri="{FF2B5EF4-FFF2-40B4-BE49-F238E27FC236}">
                <a16:creationId xmlns:a16="http://schemas.microsoft.com/office/drawing/2014/main" id="{27D2D3B7-ED3A-F535-FF05-FEEA76EAF1A0}"/>
              </a:ext>
            </a:extLst>
          </p:cNvPr>
          <p:cNvSpPr>
            <a:spLocks noGrp="1"/>
          </p:cNvSpPr>
          <p:nvPr>
            <p:ph type="sldNum" sz="quarter" idx="12"/>
          </p:nvPr>
        </p:nvSpPr>
        <p:spPr/>
        <p:txBody>
          <a:bodyPr/>
          <a:lstStyle/>
          <a:p>
            <a:fld id="{421C4097-D241-458C-9C8D-D8D701691FCC}" type="slidenum">
              <a:rPr lang="fr-FR" smtClean="0"/>
              <a:pPr/>
              <a:t>20</a:t>
            </a:fld>
            <a:endParaRPr lang="fr-FR"/>
          </a:p>
        </p:txBody>
      </p:sp>
      <p:grpSp>
        <p:nvGrpSpPr>
          <p:cNvPr id="16" name="Groupe 15">
            <a:extLst>
              <a:ext uri="{FF2B5EF4-FFF2-40B4-BE49-F238E27FC236}">
                <a16:creationId xmlns:a16="http://schemas.microsoft.com/office/drawing/2014/main" id="{57C39D61-F685-9904-98AC-CEBB9EBB7117}"/>
              </a:ext>
            </a:extLst>
          </p:cNvPr>
          <p:cNvGrpSpPr/>
          <p:nvPr/>
        </p:nvGrpSpPr>
        <p:grpSpPr>
          <a:xfrm>
            <a:off x="253855" y="2040554"/>
            <a:ext cx="5271856" cy="3807353"/>
            <a:chOff x="489098" y="2105247"/>
            <a:chExt cx="4842969" cy="3487479"/>
          </a:xfrm>
        </p:grpSpPr>
        <p:pic>
          <p:nvPicPr>
            <p:cNvPr id="6" name="Image 5">
              <a:extLst>
                <a:ext uri="{FF2B5EF4-FFF2-40B4-BE49-F238E27FC236}">
                  <a16:creationId xmlns:a16="http://schemas.microsoft.com/office/drawing/2014/main" id="{67FA3FE3-4F09-8C96-4ACB-73A94D1E7F35}"/>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489098" y="2105247"/>
              <a:ext cx="4842969" cy="3487479"/>
            </a:xfrm>
            <a:prstGeom prst="rect">
              <a:avLst/>
            </a:prstGeom>
          </p:spPr>
        </p:pic>
        <p:sp>
          <p:nvSpPr>
            <p:cNvPr id="3" name="ZoneTexte 2">
              <a:extLst>
                <a:ext uri="{FF2B5EF4-FFF2-40B4-BE49-F238E27FC236}">
                  <a16:creationId xmlns:a16="http://schemas.microsoft.com/office/drawing/2014/main" id="{C2FA7734-EDC6-F5BC-0A59-21F99E278277}"/>
                </a:ext>
              </a:extLst>
            </p:cNvPr>
            <p:cNvSpPr txBox="1"/>
            <p:nvPr/>
          </p:nvSpPr>
          <p:spPr>
            <a:xfrm>
              <a:off x="810475" y="2956203"/>
              <a:ext cx="4148470" cy="1888856"/>
            </a:xfrm>
            <a:prstGeom prst="rect">
              <a:avLst/>
            </a:prstGeom>
            <a:noFill/>
          </p:spPr>
          <p:txBody>
            <a:bodyPr wrap="square" rtlCol="0">
              <a:spAutoFit/>
            </a:bodyPr>
            <a:lstStyle/>
            <a:p>
              <a:pPr algn="just"/>
              <a:r>
                <a:rPr lang="fr-FR" sz="1600" i="1" dirty="0">
                  <a:solidFill>
                    <a:schemeClr val="accent5">
                      <a:lumMod val="75000"/>
                    </a:schemeClr>
                  </a:solidFill>
                </a:rPr>
                <a:t>Le risque principal est un arrêt progressif des actions. On parle dans la presse ou autre des </a:t>
              </a:r>
              <a:r>
                <a:rPr lang="fr-FR" sz="1600" i="1" dirty="0" err="1">
                  <a:solidFill>
                    <a:schemeClr val="accent5">
                      <a:lumMod val="75000"/>
                    </a:schemeClr>
                  </a:solidFill>
                </a:rPr>
                <a:t>asso</a:t>
              </a:r>
              <a:r>
                <a:rPr lang="fr-FR" sz="1600" i="1" dirty="0" err="1">
                  <a:solidFill>
                    <a:schemeClr val="accent1">
                      <a:lumMod val="75000"/>
                    </a:schemeClr>
                  </a:solidFill>
                </a:rPr>
                <a:t>s</a:t>
              </a:r>
              <a:r>
                <a:rPr lang="fr-FR" sz="1600" i="1" dirty="0">
                  <a:solidFill>
                    <a:schemeClr val="accent5">
                      <a:lumMod val="75000"/>
                    </a:schemeClr>
                  </a:solidFill>
                </a:rPr>
                <a:t> en grandes difficultés, mais on ne parle pas, et donc on ne soutient pas, les structures qui font des choix de gestion avant de se retrouver en grandes difficultés. Elles réduisent ou arrêtent par étapes, et ce n'est pas visible. L'action s'étiole, le territoire s'assèche, ralentit, se renferme progressivement.</a:t>
              </a:r>
            </a:p>
          </p:txBody>
        </p:sp>
      </p:grpSp>
      <p:grpSp>
        <p:nvGrpSpPr>
          <p:cNvPr id="17" name="Groupe 16">
            <a:extLst>
              <a:ext uri="{FF2B5EF4-FFF2-40B4-BE49-F238E27FC236}">
                <a16:creationId xmlns:a16="http://schemas.microsoft.com/office/drawing/2014/main" id="{A44BE96C-2919-6490-315E-5ADE827547E8}"/>
              </a:ext>
            </a:extLst>
          </p:cNvPr>
          <p:cNvGrpSpPr/>
          <p:nvPr/>
        </p:nvGrpSpPr>
        <p:grpSpPr>
          <a:xfrm>
            <a:off x="6096000" y="1095153"/>
            <a:ext cx="5635255" cy="4240216"/>
            <a:chOff x="7010401" y="136526"/>
            <a:chExt cx="5007933" cy="3350629"/>
          </a:xfrm>
        </p:grpSpPr>
        <p:pic>
          <p:nvPicPr>
            <p:cNvPr id="18" name="Image 17">
              <a:extLst>
                <a:ext uri="{FF2B5EF4-FFF2-40B4-BE49-F238E27FC236}">
                  <a16:creationId xmlns:a16="http://schemas.microsoft.com/office/drawing/2014/main" id="{DC29276A-CE58-97FF-6BB4-5989398C5C4A}"/>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7010401" y="136526"/>
              <a:ext cx="5007933" cy="3350629"/>
            </a:xfrm>
            <a:prstGeom prst="rect">
              <a:avLst/>
            </a:prstGeom>
          </p:spPr>
        </p:pic>
        <p:sp>
          <p:nvSpPr>
            <p:cNvPr id="19" name="ZoneTexte 18">
              <a:extLst>
                <a:ext uri="{FF2B5EF4-FFF2-40B4-BE49-F238E27FC236}">
                  <a16:creationId xmlns:a16="http://schemas.microsoft.com/office/drawing/2014/main" id="{A666EA27-6610-9CDA-0F4B-F805F338EECC}"/>
                </a:ext>
              </a:extLst>
            </p:cNvPr>
            <p:cNvSpPr txBox="1"/>
            <p:nvPr/>
          </p:nvSpPr>
          <p:spPr>
            <a:xfrm>
              <a:off x="7304447" y="1005545"/>
              <a:ext cx="4494027" cy="1824043"/>
            </a:xfrm>
            <a:prstGeom prst="rect">
              <a:avLst/>
            </a:prstGeom>
            <a:noFill/>
          </p:spPr>
          <p:txBody>
            <a:bodyPr wrap="square">
              <a:spAutoFit/>
            </a:bodyPr>
            <a:lstStyle/>
            <a:p>
              <a:pPr algn="just"/>
              <a:r>
                <a:rPr lang="fr-FR" sz="1600" i="1" dirty="0">
                  <a:solidFill>
                    <a:schemeClr val="accent5">
                      <a:lumMod val="75000"/>
                    </a:schemeClr>
                  </a:solidFill>
                </a:rPr>
                <a:t> Notre association a réduit ses effectifs de 2,4 en septembre 2024 à 1 ETP en janvier 2026. Il n'y a plus d'autres alternatives : la recherche de financements constants permet de maintenir un équilibre, mais un équilibre sans perspectives de recrutement avec une forte surcharge de travail. J'alerte particulièrement sur le fait de tenir seul(e) à bout de bras une structure associative, la charge mentale et émotionnelle que cela représente, le sentiment d'impossibilité de se mettre en arrêt, etc… </a:t>
              </a:r>
            </a:p>
          </p:txBody>
        </p:sp>
      </p:grpSp>
      <p:sp>
        <p:nvSpPr>
          <p:cNvPr id="5" name="ZoneTexte 4">
            <a:extLst>
              <a:ext uri="{FF2B5EF4-FFF2-40B4-BE49-F238E27FC236}">
                <a16:creationId xmlns:a16="http://schemas.microsoft.com/office/drawing/2014/main" id="{CB2EBACB-E279-D84C-FD36-3203EA5076D7}"/>
              </a:ext>
            </a:extLst>
          </p:cNvPr>
          <p:cNvSpPr txBox="1"/>
          <p:nvPr/>
        </p:nvSpPr>
        <p:spPr>
          <a:xfrm>
            <a:off x="8260236" y="1555237"/>
            <a:ext cx="3093564" cy="523220"/>
          </a:xfrm>
          <a:prstGeom prst="rect">
            <a:avLst/>
          </a:prstGeom>
          <a:noFill/>
        </p:spPr>
        <p:txBody>
          <a:bodyPr wrap="square" rtlCol="0">
            <a:spAutoFit/>
          </a:bodyPr>
          <a:lstStyle/>
          <a:p>
            <a:r>
              <a:rPr lang="fr-FR" sz="1400" b="1" dirty="0">
                <a:solidFill>
                  <a:schemeClr val="accent2"/>
                </a:solidFill>
              </a:rPr>
              <a:t>Salariée d’une association de défense des droits d’une trentaine d’années</a:t>
            </a:r>
          </a:p>
        </p:txBody>
      </p:sp>
      <p:sp>
        <p:nvSpPr>
          <p:cNvPr id="8" name="ZoneTexte 7">
            <a:extLst>
              <a:ext uri="{FF2B5EF4-FFF2-40B4-BE49-F238E27FC236}">
                <a16:creationId xmlns:a16="http://schemas.microsoft.com/office/drawing/2014/main" id="{0C46874E-3124-DDF5-DF4F-C868B1B079BA}"/>
              </a:ext>
            </a:extLst>
          </p:cNvPr>
          <p:cNvSpPr txBox="1"/>
          <p:nvPr/>
        </p:nvSpPr>
        <p:spPr>
          <a:xfrm>
            <a:off x="2245471" y="2446340"/>
            <a:ext cx="3093564" cy="523220"/>
          </a:xfrm>
          <a:prstGeom prst="rect">
            <a:avLst/>
          </a:prstGeom>
          <a:noFill/>
        </p:spPr>
        <p:txBody>
          <a:bodyPr wrap="square" rtlCol="0">
            <a:spAutoFit/>
          </a:bodyPr>
          <a:lstStyle/>
          <a:p>
            <a:r>
              <a:rPr lang="fr-FR" sz="1400" b="1" dirty="0">
                <a:solidFill>
                  <a:schemeClr val="accent2"/>
                </a:solidFill>
              </a:rPr>
              <a:t>Salarié d’une association d’éducation populaire en zone rurale</a:t>
            </a:r>
          </a:p>
        </p:txBody>
      </p:sp>
    </p:spTree>
    <p:extLst>
      <p:ext uri="{BB962C8B-B14F-4D97-AF65-F5344CB8AC3E}">
        <p14:creationId xmlns:p14="http://schemas.microsoft.com/office/powerpoint/2010/main" val="3541234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108" y="3107133"/>
            <a:ext cx="10515600" cy="1750002"/>
          </a:xfrm>
        </p:spPr>
        <p:txBody>
          <a:bodyPr>
            <a:normAutofit/>
          </a:bodyPr>
          <a:lstStyle/>
          <a:p>
            <a:pPr marL="0" indent="0" algn="ctr">
              <a:buNone/>
            </a:pPr>
            <a:r>
              <a:rPr lang="fr-FR" sz="3200" dirty="0"/>
              <a:t>Les inquiétudes des dirigeants </a:t>
            </a:r>
          </a:p>
          <a:p>
            <a:pPr marL="0" indent="0" algn="ctr">
              <a:buNone/>
            </a:pPr>
            <a:r>
              <a:rPr lang="fr-FR" sz="3200" dirty="0"/>
              <a:t>au printemps 2026</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21</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Tree>
    <p:extLst>
      <p:ext uri="{BB962C8B-B14F-4D97-AF65-F5344CB8AC3E}">
        <p14:creationId xmlns:p14="http://schemas.microsoft.com/office/powerpoint/2010/main" val="1293153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7">
            <a:extLst>
              <a:ext uri="{FF2B5EF4-FFF2-40B4-BE49-F238E27FC236}">
                <a16:creationId xmlns:a16="http://schemas.microsoft.com/office/drawing/2014/main" id="{2FDDB938-3B5B-7C67-6B95-C214838C34EA}"/>
              </a:ext>
            </a:extLst>
          </p:cNvPr>
          <p:cNvGraphicFramePr>
            <a:graphicFrameLocks/>
          </p:cNvGraphicFramePr>
          <p:nvPr>
            <p:extLst>
              <p:ext uri="{D42A27DB-BD31-4B8C-83A1-F6EECF244321}">
                <p14:modId xmlns:p14="http://schemas.microsoft.com/office/powerpoint/2010/main" val="2931322863"/>
              </p:ext>
            </p:extLst>
          </p:nvPr>
        </p:nvGraphicFramePr>
        <p:xfrm>
          <a:off x="658898" y="1720095"/>
          <a:ext cx="10448980" cy="4818816"/>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à coins arrondis 8"/>
          <p:cNvSpPr/>
          <p:nvPr/>
        </p:nvSpPr>
        <p:spPr>
          <a:xfrm>
            <a:off x="2023354" y="1892594"/>
            <a:ext cx="2996119" cy="671208"/>
          </a:xfrm>
          <a:prstGeom prst="roundRect">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a:t>Employeurs ou non : des réalités différentes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22</a:t>
            </a:fld>
            <a:endParaRPr lang="fr-F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1945" y="1696284"/>
            <a:ext cx="410365" cy="410365"/>
          </a:xfrm>
          <a:prstGeom prst="rect">
            <a:avLst/>
          </a:prstGeom>
        </p:spPr>
      </p:pic>
      <p:sp>
        <p:nvSpPr>
          <p:cNvPr id="10" name="Rectangle à coins arrondis 9"/>
          <p:cNvSpPr/>
          <p:nvPr/>
        </p:nvSpPr>
        <p:spPr>
          <a:xfrm>
            <a:off x="1392382" y="2669350"/>
            <a:ext cx="3627091" cy="671208"/>
          </a:xfrm>
          <a:prstGeom prst="round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7199" y="2401151"/>
            <a:ext cx="410365" cy="410365"/>
          </a:xfrm>
          <a:prstGeom prst="rect">
            <a:avLst/>
          </a:prstGeom>
        </p:spPr>
      </p:pic>
      <p:sp>
        <p:nvSpPr>
          <p:cNvPr id="12" name="Rectangle 11"/>
          <p:cNvSpPr/>
          <p:nvPr/>
        </p:nvSpPr>
        <p:spPr>
          <a:xfrm>
            <a:off x="1105711" y="1240789"/>
            <a:ext cx="11183566" cy="369332"/>
          </a:xfrm>
          <a:prstGeom prst="rect">
            <a:avLst/>
          </a:prstGeom>
        </p:spPr>
        <p:txBody>
          <a:bodyPr wrap="square">
            <a:spAutoFit/>
          </a:bodyPr>
          <a:lstStyle/>
          <a:p>
            <a:r>
              <a:rPr lang="fr-FR" i="1" dirty="0">
                <a:solidFill>
                  <a:srgbClr val="FF6600"/>
                </a:solidFill>
              </a:rPr>
              <a:t>Si vous avez des sujets d’inquiétude, lesquels vous semblent les plus importants pour les prochains mois ? </a:t>
            </a:r>
          </a:p>
        </p:txBody>
      </p:sp>
    </p:spTree>
    <p:extLst>
      <p:ext uri="{BB962C8B-B14F-4D97-AF65-F5344CB8AC3E}">
        <p14:creationId xmlns:p14="http://schemas.microsoft.com/office/powerpoint/2010/main" val="500597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37D824-231B-6D53-8C83-809E73D85F75}"/>
              </a:ext>
            </a:extLst>
          </p:cNvPr>
          <p:cNvSpPr>
            <a:spLocks noGrp="1"/>
          </p:cNvSpPr>
          <p:nvPr>
            <p:ph type="title"/>
          </p:nvPr>
        </p:nvSpPr>
        <p:spPr/>
        <p:txBody>
          <a:bodyPr/>
          <a:lstStyle/>
          <a:p>
            <a:r>
              <a:rPr lang="fr-FR" dirty="0"/>
              <a:t>Deux constats</a:t>
            </a:r>
          </a:p>
        </p:txBody>
      </p:sp>
      <p:sp>
        <p:nvSpPr>
          <p:cNvPr id="3" name="Espace réservé du contenu 2">
            <a:extLst>
              <a:ext uri="{FF2B5EF4-FFF2-40B4-BE49-F238E27FC236}">
                <a16:creationId xmlns:a16="http://schemas.microsoft.com/office/drawing/2014/main" id="{744BFC70-5113-4C5E-4645-88B45D251440}"/>
              </a:ext>
            </a:extLst>
          </p:cNvPr>
          <p:cNvSpPr>
            <a:spLocks noGrp="1"/>
          </p:cNvSpPr>
          <p:nvPr>
            <p:ph idx="1"/>
          </p:nvPr>
        </p:nvSpPr>
        <p:spPr>
          <a:xfrm>
            <a:off x="838200" y="1350096"/>
            <a:ext cx="10515600" cy="4987636"/>
          </a:xfrm>
        </p:spPr>
        <p:txBody>
          <a:bodyPr>
            <a:normAutofit lnSpcReduction="10000"/>
          </a:bodyPr>
          <a:lstStyle/>
          <a:p>
            <a:pPr>
              <a:lnSpc>
                <a:spcPct val="120000"/>
              </a:lnSpc>
            </a:pPr>
            <a:r>
              <a:rPr lang="fr-FR" sz="1800" b="1" dirty="0">
                <a:solidFill>
                  <a:srgbClr val="FF6600"/>
                </a:solidFill>
              </a:rPr>
              <a:t>Les employeurs sont d'abord préoccupés par leur environnement économique et institutionnel</a:t>
            </a:r>
            <a:endParaRPr lang="fr-FR" sz="1800" dirty="0">
              <a:solidFill>
                <a:srgbClr val="FF6600"/>
              </a:solidFill>
            </a:endParaRPr>
          </a:p>
          <a:p>
            <a:pPr lvl="1">
              <a:lnSpc>
                <a:spcPct val="120000"/>
              </a:lnSpc>
            </a:pPr>
            <a:r>
              <a:rPr lang="fr-FR" sz="1800" dirty="0"/>
              <a:t>La situation financière arrive très largement en tête (70 %). </a:t>
            </a:r>
          </a:p>
          <a:p>
            <a:pPr lvl="1">
              <a:lnSpc>
                <a:spcPct val="120000"/>
              </a:lnSpc>
            </a:pPr>
            <a:r>
              <a:rPr lang="fr-FR" sz="1800" dirty="0"/>
              <a:t>L'évolution des politiques publiques suit de près (51 %). </a:t>
            </a:r>
          </a:p>
          <a:p>
            <a:pPr lvl="1">
              <a:lnSpc>
                <a:spcPct val="120000"/>
              </a:lnSpc>
            </a:pPr>
            <a:r>
              <a:rPr lang="fr-FR" sz="1800" dirty="0"/>
              <a:t>Les relations avec les collectivités et les services de l'État sont également davantage citées. </a:t>
            </a:r>
          </a:p>
          <a:p>
            <a:pPr marL="0" indent="0">
              <a:lnSpc>
                <a:spcPct val="120000"/>
              </a:lnSpc>
              <a:buNone/>
            </a:pPr>
            <a:r>
              <a:rPr lang="fr-FR" sz="1800" dirty="0"/>
              <a:t>	Des associations plus dépendantes des financements publics en baisse, et confrontées aux 	coûts salariaux : </a:t>
            </a:r>
            <a:r>
              <a:rPr lang="fr-FR" sz="1800" b="1" dirty="0">
                <a:solidFill>
                  <a:srgbClr val="FF6600"/>
                </a:solidFill>
              </a:rPr>
              <a:t>des facteurs extérieurs sur lesquels elles ont peu de prise.</a:t>
            </a:r>
          </a:p>
          <a:p>
            <a:pPr>
              <a:lnSpc>
                <a:spcPct val="120000"/>
              </a:lnSpc>
            </a:pPr>
            <a:endParaRPr lang="fr-FR" sz="800" dirty="0"/>
          </a:p>
          <a:p>
            <a:pPr>
              <a:lnSpc>
                <a:spcPct val="120000"/>
              </a:lnSpc>
            </a:pPr>
            <a:r>
              <a:rPr lang="fr-FR" sz="1800" b="1" dirty="0">
                <a:solidFill>
                  <a:srgbClr val="FF6600"/>
                </a:solidFill>
              </a:rPr>
              <a:t>Les associations sans salariés regardent d'abord vers leurs ressources bénévoles</a:t>
            </a:r>
            <a:endParaRPr lang="fr-FR" sz="1800" dirty="0">
              <a:solidFill>
                <a:srgbClr val="FF6600"/>
              </a:solidFill>
            </a:endParaRPr>
          </a:p>
          <a:p>
            <a:pPr lvl="1">
              <a:lnSpc>
                <a:spcPct val="120000"/>
              </a:lnSpc>
            </a:pPr>
            <a:r>
              <a:rPr lang="fr-FR" sz="1800" dirty="0"/>
              <a:t>Leur première inquiétude concerne la disponibilité des bénévoles (65 %). </a:t>
            </a:r>
          </a:p>
          <a:p>
            <a:pPr lvl="1">
              <a:lnSpc>
                <a:spcPct val="120000"/>
              </a:lnSpc>
            </a:pPr>
            <a:r>
              <a:rPr lang="fr-FR" sz="1800" dirty="0"/>
              <a:t>Puis le renouvellement des dirigeants bénévoles (49 %). </a:t>
            </a:r>
          </a:p>
          <a:p>
            <a:pPr marL="893763" indent="0">
              <a:lnSpc>
                <a:spcPct val="120000"/>
              </a:lnSpc>
              <a:buNone/>
            </a:pPr>
            <a:r>
              <a:rPr lang="fr-FR" sz="1800" dirty="0"/>
              <a:t>Pour elles, la question n'est pas d'abord celle des financements mais la capacité à mobiliser des personnes pour faire vivre le projet associatif : </a:t>
            </a:r>
            <a:r>
              <a:rPr lang="fr-FR" sz="1800" b="1" dirty="0">
                <a:solidFill>
                  <a:srgbClr val="FF6600"/>
                </a:solidFill>
              </a:rPr>
              <a:t>des préoccupations liées à leur fonctionnement interne et à leur capacité de mobilisation.</a:t>
            </a:r>
          </a:p>
          <a:p>
            <a:pPr marL="893763" indent="0">
              <a:lnSpc>
                <a:spcPct val="120000"/>
              </a:lnSpc>
              <a:buNone/>
            </a:pPr>
            <a:endParaRPr lang="fr-FR" sz="1800" dirty="0"/>
          </a:p>
          <a:p>
            <a:pPr>
              <a:lnSpc>
                <a:spcPct val="120000"/>
              </a:lnSpc>
            </a:pPr>
            <a:endParaRPr lang="fr-FR" sz="1800" dirty="0"/>
          </a:p>
        </p:txBody>
      </p:sp>
      <p:sp>
        <p:nvSpPr>
          <p:cNvPr id="4" name="Espace réservé du numéro de diapositive 3">
            <a:extLst>
              <a:ext uri="{FF2B5EF4-FFF2-40B4-BE49-F238E27FC236}">
                <a16:creationId xmlns:a16="http://schemas.microsoft.com/office/drawing/2014/main" id="{319958F4-6F86-740F-F3F5-85CE78427D2F}"/>
              </a:ext>
            </a:extLst>
          </p:cNvPr>
          <p:cNvSpPr>
            <a:spLocks noGrp="1"/>
          </p:cNvSpPr>
          <p:nvPr>
            <p:ph type="sldNum" sz="quarter" idx="12"/>
          </p:nvPr>
        </p:nvSpPr>
        <p:spPr/>
        <p:txBody>
          <a:bodyPr/>
          <a:lstStyle/>
          <a:p>
            <a:fld id="{421C4097-D241-458C-9C8D-D8D701691FCC}" type="slidenum">
              <a:rPr lang="fr-FR" smtClean="0"/>
              <a:pPr/>
              <a:t>23</a:t>
            </a:fld>
            <a:endParaRPr lang="fr-FR"/>
          </a:p>
        </p:txBody>
      </p:sp>
      <p:sp>
        <p:nvSpPr>
          <p:cNvPr id="5" name="Flèche : droite 4">
            <a:extLst>
              <a:ext uri="{FF2B5EF4-FFF2-40B4-BE49-F238E27FC236}">
                <a16:creationId xmlns:a16="http://schemas.microsoft.com/office/drawing/2014/main" id="{EF18E9D1-A213-EDF0-0338-9BB5F2698869}"/>
              </a:ext>
            </a:extLst>
          </p:cNvPr>
          <p:cNvSpPr/>
          <p:nvPr/>
        </p:nvSpPr>
        <p:spPr>
          <a:xfrm>
            <a:off x="1257300" y="3072677"/>
            <a:ext cx="394854" cy="301337"/>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6" name="Flèche : droite 5">
            <a:extLst>
              <a:ext uri="{FF2B5EF4-FFF2-40B4-BE49-F238E27FC236}">
                <a16:creationId xmlns:a16="http://schemas.microsoft.com/office/drawing/2014/main" id="{51100AF0-5C59-D71E-D597-2A4BA3BC85F0}"/>
              </a:ext>
            </a:extLst>
          </p:cNvPr>
          <p:cNvSpPr/>
          <p:nvPr/>
        </p:nvSpPr>
        <p:spPr>
          <a:xfrm>
            <a:off x="1257300" y="5438341"/>
            <a:ext cx="394854" cy="301337"/>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20772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3B3E1-24C5-8DB5-0EB1-FF629A7E3C3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7777048-BB20-EF66-A897-83E9A9372DD4}"/>
              </a:ext>
            </a:extLst>
          </p:cNvPr>
          <p:cNvSpPr>
            <a:spLocks noGrp="1"/>
          </p:cNvSpPr>
          <p:nvPr>
            <p:ph type="title"/>
          </p:nvPr>
        </p:nvSpPr>
        <p:spPr/>
        <p:txBody>
          <a:bodyPr/>
          <a:lstStyle/>
          <a:p>
            <a:r>
              <a:rPr lang="fr-FR" dirty="0"/>
              <a:t>Témoignages</a:t>
            </a:r>
          </a:p>
        </p:txBody>
      </p:sp>
      <p:sp>
        <p:nvSpPr>
          <p:cNvPr id="4" name="Espace réservé du numéro de diapositive 3">
            <a:extLst>
              <a:ext uri="{FF2B5EF4-FFF2-40B4-BE49-F238E27FC236}">
                <a16:creationId xmlns:a16="http://schemas.microsoft.com/office/drawing/2014/main" id="{B7643873-5652-5F8D-CA96-628D449ADB69}"/>
              </a:ext>
            </a:extLst>
          </p:cNvPr>
          <p:cNvSpPr>
            <a:spLocks noGrp="1"/>
          </p:cNvSpPr>
          <p:nvPr>
            <p:ph type="sldNum" sz="quarter" idx="12"/>
          </p:nvPr>
        </p:nvSpPr>
        <p:spPr/>
        <p:txBody>
          <a:bodyPr/>
          <a:lstStyle/>
          <a:p>
            <a:fld id="{421C4097-D241-458C-9C8D-D8D701691FCC}" type="slidenum">
              <a:rPr lang="fr-FR" smtClean="0"/>
              <a:pPr/>
              <a:t>24</a:t>
            </a:fld>
            <a:endParaRPr lang="fr-FR"/>
          </a:p>
        </p:txBody>
      </p:sp>
      <p:grpSp>
        <p:nvGrpSpPr>
          <p:cNvPr id="16" name="Groupe 15">
            <a:extLst>
              <a:ext uri="{FF2B5EF4-FFF2-40B4-BE49-F238E27FC236}">
                <a16:creationId xmlns:a16="http://schemas.microsoft.com/office/drawing/2014/main" id="{BB32F40D-D334-9450-1E52-8F797BBF3791}"/>
              </a:ext>
            </a:extLst>
          </p:cNvPr>
          <p:cNvGrpSpPr/>
          <p:nvPr/>
        </p:nvGrpSpPr>
        <p:grpSpPr>
          <a:xfrm>
            <a:off x="253855" y="2040554"/>
            <a:ext cx="5271856" cy="3807353"/>
            <a:chOff x="489098" y="2105247"/>
            <a:chExt cx="4842969" cy="3487479"/>
          </a:xfrm>
        </p:grpSpPr>
        <p:pic>
          <p:nvPicPr>
            <p:cNvPr id="6" name="Image 5">
              <a:extLst>
                <a:ext uri="{FF2B5EF4-FFF2-40B4-BE49-F238E27FC236}">
                  <a16:creationId xmlns:a16="http://schemas.microsoft.com/office/drawing/2014/main" id="{F4FAE7D2-B1A2-31C8-4FA1-58FFE8BD9E04}"/>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489098" y="2105247"/>
              <a:ext cx="4842969" cy="3487479"/>
            </a:xfrm>
            <a:prstGeom prst="rect">
              <a:avLst/>
            </a:prstGeom>
          </p:spPr>
        </p:pic>
        <p:sp>
          <p:nvSpPr>
            <p:cNvPr id="3" name="ZoneTexte 2">
              <a:extLst>
                <a:ext uri="{FF2B5EF4-FFF2-40B4-BE49-F238E27FC236}">
                  <a16:creationId xmlns:a16="http://schemas.microsoft.com/office/drawing/2014/main" id="{8D450A8F-07F6-02E6-C248-85F2F5F9C7F5}"/>
                </a:ext>
              </a:extLst>
            </p:cNvPr>
            <p:cNvSpPr txBox="1"/>
            <p:nvPr/>
          </p:nvSpPr>
          <p:spPr>
            <a:xfrm>
              <a:off x="836347" y="2858417"/>
              <a:ext cx="4148470" cy="2114390"/>
            </a:xfrm>
            <a:prstGeom prst="rect">
              <a:avLst/>
            </a:prstGeom>
            <a:noFill/>
          </p:spPr>
          <p:txBody>
            <a:bodyPr wrap="square" rtlCol="0">
              <a:spAutoFit/>
            </a:bodyPr>
            <a:lstStyle/>
            <a:p>
              <a:pPr algn="just"/>
              <a:r>
                <a:rPr lang="fr-FR" sz="1600" i="1" dirty="0">
                  <a:solidFill>
                    <a:schemeClr val="accent5">
                      <a:lumMod val="75000"/>
                    </a:schemeClr>
                  </a:solidFill>
                </a:rPr>
                <a:t>La fréquentation des activités culturelles est bonne, le public est au rendez-vous</a:t>
              </a:r>
              <a:r>
                <a:rPr lang="fr-FR" sz="1600" i="1" dirty="0">
                  <a:solidFill>
                    <a:schemeClr val="accent1">
                      <a:lumMod val="75000"/>
                    </a:schemeClr>
                  </a:solidFill>
                </a:rPr>
                <a:t>, pas de baisse des ressources humaines bénévoles, maintien de la motivation des dirigeants... Tout va bien, sauf les subventions qui diminuent et SURTOUT le mécénat &amp; sponsoring qui ont été divisés par 3 en </a:t>
              </a:r>
              <a:r>
                <a:rPr lang="fr-FR" sz="1600" i="1" dirty="0">
                  <a:solidFill>
                    <a:schemeClr val="accent5">
                      <a:lumMod val="75000"/>
                    </a:schemeClr>
                  </a:solidFill>
                </a:rPr>
                <a:t>un an, à cause (d'après les chefs d'entreprise partenaires) du contexte économique compliqué = baisse ou arrêt des partenariats financiers privés</a:t>
              </a:r>
              <a:r>
                <a:rPr lang="fr-FR" sz="1600" i="1" dirty="0">
                  <a:solidFill>
                    <a:srgbClr val="FF0000"/>
                  </a:solidFill>
                </a:rPr>
                <a:t>.</a:t>
              </a:r>
              <a:endParaRPr lang="fr-FR" sz="1600" i="1" dirty="0">
                <a:solidFill>
                  <a:schemeClr val="accent5">
                    <a:lumMod val="75000"/>
                  </a:schemeClr>
                </a:solidFill>
              </a:endParaRPr>
            </a:p>
          </p:txBody>
        </p:sp>
      </p:grpSp>
      <p:grpSp>
        <p:nvGrpSpPr>
          <p:cNvPr id="17" name="Groupe 16">
            <a:extLst>
              <a:ext uri="{FF2B5EF4-FFF2-40B4-BE49-F238E27FC236}">
                <a16:creationId xmlns:a16="http://schemas.microsoft.com/office/drawing/2014/main" id="{67D258EC-117A-689C-F40B-8F1947BBF62F}"/>
              </a:ext>
            </a:extLst>
          </p:cNvPr>
          <p:cNvGrpSpPr/>
          <p:nvPr/>
        </p:nvGrpSpPr>
        <p:grpSpPr>
          <a:xfrm>
            <a:off x="7634285" y="389793"/>
            <a:ext cx="4075813" cy="2466754"/>
            <a:chOff x="7154107" y="432954"/>
            <a:chExt cx="5007933" cy="3350629"/>
          </a:xfrm>
        </p:grpSpPr>
        <p:pic>
          <p:nvPicPr>
            <p:cNvPr id="18" name="Image 17">
              <a:extLst>
                <a:ext uri="{FF2B5EF4-FFF2-40B4-BE49-F238E27FC236}">
                  <a16:creationId xmlns:a16="http://schemas.microsoft.com/office/drawing/2014/main" id="{23F9F42D-D8F1-EC69-4582-888984795344}"/>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7154107" y="432954"/>
              <a:ext cx="5007933" cy="3350629"/>
            </a:xfrm>
            <a:prstGeom prst="rect">
              <a:avLst/>
            </a:prstGeom>
          </p:spPr>
        </p:pic>
        <p:sp>
          <p:nvSpPr>
            <p:cNvPr id="19" name="ZoneTexte 18">
              <a:extLst>
                <a:ext uri="{FF2B5EF4-FFF2-40B4-BE49-F238E27FC236}">
                  <a16:creationId xmlns:a16="http://schemas.microsoft.com/office/drawing/2014/main" id="{4D974B04-9515-F582-0C91-05D1E09C1C5F}"/>
                </a:ext>
              </a:extLst>
            </p:cNvPr>
            <p:cNvSpPr txBox="1"/>
            <p:nvPr/>
          </p:nvSpPr>
          <p:spPr>
            <a:xfrm>
              <a:off x="7324287" y="1308248"/>
              <a:ext cx="4494027" cy="1797647"/>
            </a:xfrm>
            <a:prstGeom prst="rect">
              <a:avLst/>
            </a:prstGeom>
            <a:noFill/>
          </p:spPr>
          <p:txBody>
            <a:bodyPr wrap="square">
              <a:spAutoFit/>
            </a:bodyPr>
            <a:lstStyle/>
            <a:p>
              <a:pPr algn="just"/>
              <a:r>
                <a:rPr lang="fr-FR" sz="1600" i="1" dirty="0">
                  <a:solidFill>
                    <a:schemeClr val="accent5">
                      <a:lumMod val="75000"/>
                    </a:schemeClr>
                  </a:solidFill>
                </a:rPr>
                <a:t> Le bénévolat n'est plus celui d'antan</a:t>
              </a:r>
              <a:r>
                <a:rPr lang="fr-FR" sz="1600" i="1" dirty="0">
                  <a:solidFill>
                    <a:srgbClr val="FF0000"/>
                  </a:solidFill>
                </a:rPr>
                <a:t>,</a:t>
              </a:r>
              <a:r>
                <a:rPr lang="fr-FR" sz="1600" i="1" dirty="0">
                  <a:solidFill>
                    <a:schemeClr val="accent5">
                      <a:lumMod val="75000"/>
                    </a:schemeClr>
                  </a:solidFill>
                </a:rPr>
                <a:t> les dossiers de subvention sont de plus en plus lourds à rédiger, il faut du temps, beaucoup de temps et surtout trop de temps que n'ont pas forcément les actifs</a:t>
              </a:r>
              <a:r>
                <a:rPr lang="fr-FR" sz="1600" i="1" dirty="0">
                  <a:solidFill>
                    <a:srgbClr val="FF0000"/>
                  </a:solidFill>
                </a:rPr>
                <a:t>.</a:t>
              </a:r>
              <a:r>
                <a:rPr lang="fr-FR" sz="1600" i="1" dirty="0">
                  <a:solidFill>
                    <a:schemeClr val="accent5">
                      <a:lumMod val="75000"/>
                    </a:schemeClr>
                  </a:solidFill>
                </a:rPr>
                <a:t> </a:t>
              </a:r>
            </a:p>
          </p:txBody>
        </p:sp>
      </p:grpSp>
      <p:sp>
        <p:nvSpPr>
          <p:cNvPr id="5" name="ZoneTexte 4">
            <a:extLst>
              <a:ext uri="{FF2B5EF4-FFF2-40B4-BE49-F238E27FC236}">
                <a16:creationId xmlns:a16="http://schemas.microsoft.com/office/drawing/2014/main" id="{B6A5DD99-6899-52E0-28A0-99E704FE5777}"/>
              </a:ext>
            </a:extLst>
          </p:cNvPr>
          <p:cNvSpPr txBox="1"/>
          <p:nvPr/>
        </p:nvSpPr>
        <p:spPr>
          <a:xfrm>
            <a:off x="9276585" y="349787"/>
            <a:ext cx="2255364" cy="543675"/>
          </a:xfrm>
          <a:prstGeom prst="rect">
            <a:avLst/>
          </a:prstGeom>
          <a:noFill/>
        </p:spPr>
        <p:txBody>
          <a:bodyPr wrap="square" rtlCol="0">
            <a:spAutoFit/>
          </a:bodyPr>
          <a:lstStyle/>
          <a:p>
            <a:pPr>
              <a:lnSpc>
                <a:spcPts val="1800"/>
              </a:lnSpc>
            </a:pPr>
            <a:r>
              <a:rPr lang="fr-FR" sz="1400" b="1" dirty="0">
                <a:solidFill>
                  <a:schemeClr val="accent2"/>
                </a:solidFill>
              </a:rPr>
              <a:t>Présidente d’un petit club sportif sans salariés</a:t>
            </a:r>
          </a:p>
        </p:txBody>
      </p:sp>
      <p:sp>
        <p:nvSpPr>
          <p:cNvPr id="8" name="ZoneTexte 7">
            <a:extLst>
              <a:ext uri="{FF2B5EF4-FFF2-40B4-BE49-F238E27FC236}">
                <a16:creationId xmlns:a16="http://schemas.microsoft.com/office/drawing/2014/main" id="{CD475C8D-92E0-5FE4-ADE4-D04AA6EB8B11}"/>
              </a:ext>
            </a:extLst>
          </p:cNvPr>
          <p:cNvSpPr txBox="1"/>
          <p:nvPr/>
        </p:nvSpPr>
        <p:spPr>
          <a:xfrm>
            <a:off x="2245471" y="2446340"/>
            <a:ext cx="3093564" cy="307777"/>
          </a:xfrm>
          <a:prstGeom prst="rect">
            <a:avLst/>
          </a:prstGeom>
          <a:noFill/>
        </p:spPr>
        <p:txBody>
          <a:bodyPr wrap="square" rtlCol="0">
            <a:spAutoFit/>
          </a:bodyPr>
          <a:lstStyle/>
          <a:p>
            <a:r>
              <a:rPr lang="fr-FR" sz="1400" b="1" dirty="0">
                <a:solidFill>
                  <a:schemeClr val="accent2"/>
                </a:solidFill>
              </a:rPr>
              <a:t>Salariée d’une association culturelle</a:t>
            </a:r>
          </a:p>
        </p:txBody>
      </p:sp>
      <p:grpSp>
        <p:nvGrpSpPr>
          <p:cNvPr id="7" name="Groupe 6">
            <a:extLst>
              <a:ext uri="{FF2B5EF4-FFF2-40B4-BE49-F238E27FC236}">
                <a16:creationId xmlns:a16="http://schemas.microsoft.com/office/drawing/2014/main" id="{485D94D3-B1C5-C58C-8F8B-4AC9CA45E801}"/>
              </a:ext>
            </a:extLst>
          </p:cNvPr>
          <p:cNvGrpSpPr/>
          <p:nvPr/>
        </p:nvGrpSpPr>
        <p:grpSpPr>
          <a:xfrm>
            <a:off x="6056811" y="2874157"/>
            <a:ext cx="5450088" cy="3664754"/>
            <a:chOff x="7010401" y="136526"/>
            <a:chExt cx="5007933" cy="3350629"/>
          </a:xfrm>
        </p:grpSpPr>
        <p:pic>
          <p:nvPicPr>
            <p:cNvPr id="9" name="Image 8">
              <a:extLst>
                <a:ext uri="{FF2B5EF4-FFF2-40B4-BE49-F238E27FC236}">
                  <a16:creationId xmlns:a16="http://schemas.microsoft.com/office/drawing/2014/main" id="{311CFE83-A116-59E3-0980-B6E2ADE4F870}"/>
                </a:ext>
              </a:extLst>
            </p:cNvPr>
            <p:cNvPicPr>
              <a:picLocks noChangeAspect="1"/>
            </p:cNvPicPr>
            <p:nvPr/>
          </p:nvPicPr>
          <p:blipFill>
            <a:blip r:embed="rId3">
              <a:extLst>
                <a:ext uri="{28A0092B-C50C-407E-A947-70E740481C1C}">
                  <a14:useLocalDpi xmlns:a14="http://schemas.microsoft.com/office/drawing/2010/main" val="0"/>
                </a:ext>
              </a:extLst>
            </a:blip>
            <a:srcRect l="4012" t="5891" r="45494" b="23721"/>
            <a:stretch>
              <a:fillRect/>
            </a:stretch>
          </p:blipFill>
          <p:spPr>
            <a:xfrm>
              <a:off x="7010401" y="136526"/>
              <a:ext cx="5007933" cy="3350629"/>
            </a:xfrm>
            <a:prstGeom prst="rect">
              <a:avLst/>
            </a:prstGeom>
          </p:spPr>
        </p:pic>
        <p:sp>
          <p:nvSpPr>
            <p:cNvPr id="10" name="ZoneTexte 9">
              <a:extLst>
                <a:ext uri="{FF2B5EF4-FFF2-40B4-BE49-F238E27FC236}">
                  <a16:creationId xmlns:a16="http://schemas.microsoft.com/office/drawing/2014/main" id="{559D4CB2-7C7A-D875-5D13-4A95989F46BD}"/>
                </a:ext>
              </a:extLst>
            </p:cNvPr>
            <p:cNvSpPr txBox="1"/>
            <p:nvPr/>
          </p:nvSpPr>
          <p:spPr>
            <a:xfrm>
              <a:off x="7319371" y="996608"/>
              <a:ext cx="4389993" cy="1885349"/>
            </a:xfrm>
            <a:prstGeom prst="rect">
              <a:avLst/>
            </a:prstGeom>
            <a:noFill/>
          </p:spPr>
          <p:txBody>
            <a:bodyPr wrap="square">
              <a:spAutoFit/>
            </a:bodyPr>
            <a:lstStyle/>
            <a:p>
              <a:pPr algn="just"/>
              <a:r>
                <a:rPr lang="fr-FR" sz="1600" i="1" dirty="0">
                  <a:solidFill>
                    <a:schemeClr val="accent5">
                      <a:lumMod val="75000"/>
                    </a:schemeClr>
                  </a:solidFill>
                </a:rPr>
                <a:t> Je m'aperçois qu'il est difficile de motiver les adhérents.  Il manque une réelle implication de certains adhérents pour nos manifestations et l'on </a:t>
              </a:r>
              <a:r>
                <a:rPr lang="fr-FR" sz="1600" i="1" dirty="0">
                  <a:solidFill>
                    <a:schemeClr val="accent1">
                      <a:lumMod val="75000"/>
                    </a:schemeClr>
                  </a:solidFill>
                </a:rPr>
                <a:t>retrouve très souvent les mêmes personnes sur le front. J'ai peur qu'une fatigue ou un ras-le-bol s'installe chez ces personnes.  J'ai l'impression de ne pas savoir apporter </a:t>
              </a:r>
              <a:r>
                <a:rPr lang="fr-FR" sz="1600" i="1" dirty="0">
                  <a:solidFill>
                    <a:schemeClr val="accent5">
                      <a:lumMod val="75000"/>
                    </a:schemeClr>
                  </a:solidFill>
                </a:rPr>
                <a:t>la motivation et je me pose la question de savoir si je suis bien à ma place comme Président.</a:t>
              </a:r>
            </a:p>
          </p:txBody>
        </p:sp>
      </p:grpSp>
      <p:sp>
        <p:nvSpPr>
          <p:cNvPr id="11" name="ZoneTexte 10">
            <a:extLst>
              <a:ext uri="{FF2B5EF4-FFF2-40B4-BE49-F238E27FC236}">
                <a16:creationId xmlns:a16="http://schemas.microsoft.com/office/drawing/2014/main" id="{424CE618-4B4D-3471-3938-2C3C8B373BEA}"/>
              </a:ext>
            </a:extLst>
          </p:cNvPr>
          <p:cNvSpPr txBox="1"/>
          <p:nvPr/>
        </p:nvSpPr>
        <p:spPr>
          <a:xfrm>
            <a:off x="8347361" y="3261005"/>
            <a:ext cx="2991414" cy="553998"/>
          </a:xfrm>
          <a:prstGeom prst="rect">
            <a:avLst/>
          </a:prstGeom>
          <a:noFill/>
        </p:spPr>
        <p:txBody>
          <a:bodyPr wrap="square" rtlCol="0">
            <a:spAutoFit/>
          </a:bodyPr>
          <a:lstStyle/>
          <a:p>
            <a:pPr>
              <a:lnSpc>
                <a:spcPts val="1800"/>
              </a:lnSpc>
            </a:pPr>
            <a:r>
              <a:rPr lang="fr-FR" sz="1400" b="1" dirty="0">
                <a:solidFill>
                  <a:schemeClr val="accent2"/>
                </a:solidFill>
              </a:rPr>
              <a:t>Président, depuis 2 ans, d’un comité des fêtes dans une commune rurale</a:t>
            </a:r>
          </a:p>
        </p:txBody>
      </p:sp>
    </p:spTree>
    <p:extLst>
      <p:ext uri="{BB962C8B-B14F-4D97-AF65-F5344CB8AC3E}">
        <p14:creationId xmlns:p14="http://schemas.microsoft.com/office/powerpoint/2010/main" val="1667375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2026024"/>
            <a:ext cx="10515600" cy="1488141"/>
          </a:xfrm>
        </p:spPr>
        <p:txBody>
          <a:bodyPr>
            <a:normAutofit/>
          </a:bodyPr>
          <a:lstStyle/>
          <a:p>
            <a:pPr marL="0" indent="0" algn="ctr">
              <a:buNone/>
            </a:pPr>
            <a:r>
              <a:rPr lang="fr-FR" sz="3200" dirty="0"/>
              <a:t>Des réalités différentes</a:t>
            </a:r>
          </a:p>
          <a:p>
            <a:pPr marL="0" indent="0" algn="ctr">
              <a:buNone/>
            </a:pPr>
            <a:r>
              <a:rPr lang="fr-FR" sz="3200" dirty="0"/>
              <a:t>selon le secteur d’activité des associations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25</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
        <p:nvSpPr>
          <p:cNvPr id="6" name="ZoneTexte 5">
            <a:extLst>
              <a:ext uri="{FF2B5EF4-FFF2-40B4-BE49-F238E27FC236}">
                <a16:creationId xmlns:a16="http://schemas.microsoft.com/office/drawing/2014/main" id="{B5009C4D-9A64-716D-DB42-427F9206B87B}"/>
              </a:ext>
            </a:extLst>
          </p:cNvPr>
          <p:cNvSpPr txBox="1"/>
          <p:nvPr/>
        </p:nvSpPr>
        <p:spPr>
          <a:xfrm>
            <a:off x="3147678" y="3824109"/>
            <a:ext cx="6056043" cy="1400383"/>
          </a:xfrm>
          <a:prstGeom prst="rect">
            <a:avLst/>
          </a:prstGeom>
          <a:noFill/>
          <a:ln>
            <a:solidFill>
              <a:schemeClr val="accent2"/>
            </a:solidFill>
          </a:ln>
        </p:spPr>
        <p:txBody>
          <a:bodyPr wrap="square">
            <a:spAutoFit/>
          </a:bodyPr>
          <a:lstStyle/>
          <a:p>
            <a:pPr algn="just">
              <a:spcBef>
                <a:spcPts val="600"/>
              </a:spcBef>
              <a:buNone/>
            </a:pPr>
            <a:r>
              <a:rPr lang="fr-FR" sz="1600" dirty="0">
                <a:solidFill>
                  <a:schemeClr val="accent1">
                    <a:lumMod val="75000"/>
                  </a:schemeClr>
                </a:solidFill>
              </a:rPr>
              <a:t>Pour garantir des effectifs suffisants et des résultats statistiquement robustes, certains secteurs ont été regroupés pour l'analyse. </a:t>
            </a:r>
          </a:p>
          <a:p>
            <a:pPr algn="just">
              <a:spcBef>
                <a:spcPts val="600"/>
              </a:spcBef>
              <a:buNone/>
            </a:pPr>
            <a:r>
              <a:rPr lang="fr-FR" sz="1600" dirty="0">
                <a:solidFill>
                  <a:schemeClr val="accent1">
                    <a:lumMod val="75000"/>
                  </a:schemeClr>
                </a:solidFill>
              </a:rPr>
              <a:t>Les résultats présentés portent sur les quatre grands domaines associatifs  suivants : sport, culture, santé - action sociale - humanitaire et loisirs–éducation populaire.</a:t>
            </a:r>
          </a:p>
        </p:txBody>
      </p:sp>
    </p:spTree>
    <p:extLst>
      <p:ext uri="{BB962C8B-B14F-4D97-AF65-F5344CB8AC3E}">
        <p14:creationId xmlns:p14="http://schemas.microsoft.com/office/powerpoint/2010/main" val="690252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Situation générale selon les secteurs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26</a:t>
            </a:fld>
            <a:endParaRPr lang="fr-FR"/>
          </a:p>
        </p:txBody>
      </p:sp>
      <p:sp>
        <p:nvSpPr>
          <p:cNvPr id="11" name="ZoneTexte 10"/>
          <p:cNvSpPr txBox="1"/>
          <p:nvPr/>
        </p:nvSpPr>
        <p:spPr>
          <a:xfrm>
            <a:off x="1773025" y="5291806"/>
            <a:ext cx="10418975" cy="276999"/>
          </a:xfrm>
          <a:prstGeom prst="rect">
            <a:avLst/>
          </a:prstGeom>
          <a:noFill/>
        </p:spPr>
        <p:txBody>
          <a:bodyPr wrap="square" rtlCol="0">
            <a:spAutoFit/>
          </a:bodyPr>
          <a:lstStyle/>
          <a:p>
            <a:r>
              <a:rPr lang="fr-FR" sz="1200" dirty="0">
                <a:solidFill>
                  <a:schemeClr val="tx1">
                    <a:lumMod val="65000"/>
                    <a:lumOff val="35000"/>
                  </a:schemeClr>
                </a:solidFill>
              </a:rPr>
              <a:t>Lecture : 44% des associations du groupe social-santé-humanitaire sont dans une situation difficile ou très difficile au plan général.</a:t>
            </a:r>
          </a:p>
        </p:txBody>
      </p:sp>
      <p:sp>
        <p:nvSpPr>
          <p:cNvPr id="3" name="ZoneTexte 2">
            <a:extLst>
              <a:ext uri="{FF2B5EF4-FFF2-40B4-BE49-F238E27FC236}">
                <a16:creationId xmlns:a16="http://schemas.microsoft.com/office/drawing/2014/main" id="{A0D13D0A-BB3E-C173-BE12-9677E2C3DA82}"/>
              </a:ext>
            </a:extLst>
          </p:cNvPr>
          <p:cNvSpPr txBox="1"/>
          <p:nvPr/>
        </p:nvSpPr>
        <p:spPr>
          <a:xfrm>
            <a:off x="1864720" y="1558104"/>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Proportion de réponses « difficile » ou « très difficile » </a:t>
            </a:r>
          </a:p>
        </p:txBody>
      </p:sp>
      <p:graphicFrame>
        <p:nvGraphicFramePr>
          <p:cNvPr id="8" name="Graphique 7">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433184955"/>
              </p:ext>
            </p:extLst>
          </p:nvPr>
        </p:nvGraphicFramePr>
        <p:xfrm>
          <a:off x="1116418" y="2165681"/>
          <a:ext cx="9781953" cy="3053091"/>
        </p:xfrm>
        <a:graphic>
          <a:graphicData uri="http://schemas.openxmlformats.org/drawingml/2006/chart">
            <c:chart xmlns:c="http://schemas.openxmlformats.org/drawingml/2006/chart" xmlns:r="http://schemas.openxmlformats.org/officeDocument/2006/relationships" r:id="rId3"/>
          </a:graphicData>
        </a:graphic>
      </p:graphicFrame>
      <p:sp>
        <p:nvSpPr>
          <p:cNvPr id="10" name="ZoneTexte 9">
            <a:extLst>
              <a:ext uri="{FF2B5EF4-FFF2-40B4-BE49-F238E27FC236}">
                <a16:creationId xmlns:a16="http://schemas.microsoft.com/office/drawing/2014/main" id="{05A53607-30F0-4EFC-9DF5-E4F29E730E7E}"/>
              </a:ext>
            </a:extLst>
          </p:cNvPr>
          <p:cNvSpPr txBox="1"/>
          <p:nvPr/>
        </p:nvSpPr>
        <p:spPr>
          <a:xfrm>
            <a:off x="1605515" y="5787595"/>
            <a:ext cx="8604325"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chemeClr val="accent2"/>
                </a:solidFill>
              </a:rPr>
              <a:t>Le secteur du sport se démarque par une situation jugée moins difficile, alors que les perceptions sont relativement homogènes dans les trois autres secteurs.</a:t>
            </a:r>
          </a:p>
        </p:txBody>
      </p:sp>
    </p:spTree>
    <p:extLst>
      <p:ext uri="{BB962C8B-B14F-4D97-AF65-F5344CB8AC3E}">
        <p14:creationId xmlns:p14="http://schemas.microsoft.com/office/powerpoint/2010/main" val="1166830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Finances et bénévolat selon les secteurs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27</a:t>
            </a:fld>
            <a:endParaRPr lang="fr-FR"/>
          </a:p>
        </p:txBody>
      </p:sp>
      <p:sp>
        <p:nvSpPr>
          <p:cNvPr id="11" name="ZoneTexte 10"/>
          <p:cNvSpPr txBox="1"/>
          <p:nvPr/>
        </p:nvSpPr>
        <p:spPr>
          <a:xfrm>
            <a:off x="1100947" y="5357271"/>
            <a:ext cx="10372725" cy="276999"/>
          </a:xfrm>
          <a:prstGeom prst="rect">
            <a:avLst/>
          </a:prstGeom>
          <a:noFill/>
        </p:spPr>
        <p:txBody>
          <a:bodyPr wrap="square" rtlCol="0">
            <a:spAutoFit/>
          </a:bodyPr>
          <a:lstStyle/>
          <a:p>
            <a:r>
              <a:rPr lang="fr-FR" sz="1200" dirty="0">
                <a:solidFill>
                  <a:schemeClr val="tx1">
                    <a:lumMod val="65000"/>
                    <a:lumOff val="35000"/>
                  </a:schemeClr>
                </a:solidFill>
              </a:rPr>
              <a:t>Lecture : 54% des associations du groupe social-santé-humanitaire ont des inquiétudes concernant leur situation financière, 49% concernant le bénévolat.</a:t>
            </a:r>
          </a:p>
        </p:txBody>
      </p:sp>
      <p:graphicFrame>
        <p:nvGraphicFramePr>
          <p:cNvPr id="3" name="Graphique 2">
            <a:extLst>
              <a:ext uri="{FF2B5EF4-FFF2-40B4-BE49-F238E27FC236}">
                <a16:creationId xmlns:a16="http://schemas.microsoft.com/office/drawing/2014/main" id="{00000000-0008-0000-0400-000003000000}"/>
              </a:ext>
            </a:extLst>
          </p:cNvPr>
          <p:cNvGraphicFramePr>
            <a:graphicFrameLocks/>
          </p:cNvGraphicFramePr>
          <p:nvPr>
            <p:extLst>
              <p:ext uri="{D42A27DB-BD31-4B8C-83A1-F6EECF244321}">
                <p14:modId xmlns:p14="http://schemas.microsoft.com/office/powerpoint/2010/main" val="3004427855"/>
              </p:ext>
            </p:extLst>
          </p:nvPr>
        </p:nvGraphicFramePr>
        <p:xfrm>
          <a:off x="1100947" y="1881963"/>
          <a:ext cx="9563509" cy="3373345"/>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4">
            <a:extLst>
              <a:ext uri="{FF2B5EF4-FFF2-40B4-BE49-F238E27FC236}">
                <a16:creationId xmlns:a16="http://schemas.microsoft.com/office/drawing/2014/main" id="{9D98705D-DBD0-F085-C1E0-FAFDE92A52AC}"/>
              </a:ext>
            </a:extLst>
          </p:cNvPr>
          <p:cNvSpPr txBox="1"/>
          <p:nvPr/>
        </p:nvSpPr>
        <p:spPr>
          <a:xfrm>
            <a:off x="2006156" y="1362229"/>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Proportion de réponses « difficile » ou « très difficile »</a:t>
            </a:r>
          </a:p>
        </p:txBody>
      </p:sp>
      <p:sp>
        <p:nvSpPr>
          <p:cNvPr id="6" name="ZoneTexte 5">
            <a:extLst>
              <a:ext uri="{FF2B5EF4-FFF2-40B4-BE49-F238E27FC236}">
                <a16:creationId xmlns:a16="http://schemas.microsoft.com/office/drawing/2014/main" id="{29B4D8C6-42C7-A994-03C1-146A7F711797}"/>
              </a:ext>
            </a:extLst>
          </p:cNvPr>
          <p:cNvSpPr txBox="1"/>
          <p:nvPr/>
        </p:nvSpPr>
        <p:spPr>
          <a:xfrm>
            <a:off x="1605515" y="5787595"/>
            <a:ext cx="8973880"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chemeClr val="accent2"/>
                </a:solidFill>
              </a:rPr>
              <a:t>Le sport se démarque ici encore par des difficultés moins souvent exprimées sur les finances, contrairement au bénévolat. </a:t>
            </a:r>
          </a:p>
        </p:txBody>
      </p:sp>
    </p:spTree>
    <p:extLst>
      <p:ext uri="{BB962C8B-B14F-4D97-AF65-F5344CB8AC3E}">
        <p14:creationId xmlns:p14="http://schemas.microsoft.com/office/powerpoint/2010/main" val="34014770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8224C8-8A82-F797-C5BC-676334405776}"/>
              </a:ext>
            </a:extLst>
          </p:cNvPr>
          <p:cNvSpPr>
            <a:spLocks noGrp="1"/>
          </p:cNvSpPr>
          <p:nvPr>
            <p:ph type="title"/>
          </p:nvPr>
        </p:nvSpPr>
        <p:spPr/>
        <p:txBody>
          <a:bodyPr/>
          <a:lstStyle/>
          <a:p>
            <a:r>
              <a:rPr lang="fr-FR" dirty="0"/>
              <a:t>Inquiétudes sur le bénévolat</a:t>
            </a:r>
          </a:p>
        </p:txBody>
      </p:sp>
      <p:sp>
        <p:nvSpPr>
          <p:cNvPr id="4" name="Espace réservé du numéro de diapositive 3">
            <a:extLst>
              <a:ext uri="{FF2B5EF4-FFF2-40B4-BE49-F238E27FC236}">
                <a16:creationId xmlns:a16="http://schemas.microsoft.com/office/drawing/2014/main" id="{DD8D1B40-83C0-D4CD-BC66-575E6E23BF71}"/>
              </a:ext>
            </a:extLst>
          </p:cNvPr>
          <p:cNvSpPr>
            <a:spLocks noGrp="1"/>
          </p:cNvSpPr>
          <p:nvPr>
            <p:ph type="sldNum" sz="quarter" idx="12"/>
          </p:nvPr>
        </p:nvSpPr>
        <p:spPr>
          <a:xfrm>
            <a:off x="9251535" y="6302202"/>
            <a:ext cx="2743200" cy="365125"/>
          </a:xfrm>
        </p:spPr>
        <p:txBody>
          <a:bodyPr/>
          <a:lstStyle/>
          <a:p>
            <a:fld id="{421C4097-D241-458C-9C8D-D8D701691FCC}" type="slidenum">
              <a:rPr lang="fr-FR" smtClean="0"/>
              <a:pPr/>
              <a:t>28</a:t>
            </a:fld>
            <a:endParaRPr lang="fr-FR"/>
          </a:p>
        </p:txBody>
      </p:sp>
      <p:graphicFrame>
        <p:nvGraphicFramePr>
          <p:cNvPr id="5" name="Graphique 4">
            <a:extLst>
              <a:ext uri="{FF2B5EF4-FFF2-40B4-BE49-F238E27FC236}">
                <a16:creationId xmlns:a16="http://schemas.microsoft.com/office/drawing/2014/main" id="{00000000-0008-0000-0400-000004000000}"/>
              </a:ext>
            </a:extLst>
          </p:cNvPr>
          <p:cNvGraphicFramePr>
            <a:graphicFrameLocks/>
          </p:cNvGraphicFramePr>
          <p:nvPr>
            <p:extLst>
              <p:ext uri="{D42A27DB-BD31-4B8C-83A1-F6EECF244321}">
                <p14:modId xmlns:p14="http://schemas.microsoft.com/office/powerpoint/2010/main" val="842472587"/>
              </p:ext>
            </p:extLst>
          </p:nvPr>
        </p:nvGraphicFramePr>
        <p:xfrm>
          <a:off x="961241" y="1404938"/>
          <a:ext cx="9661894" cy="3921974"/>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1">
            <a:extLst>
              <a:ext uri="{FF2B5EF4-FFF2-40B4-BE49-F238E27FC236}">
                <a16:creationId xmlns:a16="http://schemas.microsoft.com/office/drawing/2014/main" id="{B393637A-C288-5815-87E8-2A0CC91289BD}"/>
              </a:ext>
            </a:extLst>
          </p:cNvPr>
          <p:cNvSpPr txBox="1"/>
          <p:nvPr/>
        </p:nvSpPr>
        <p:spPr>
          <a:xfrm>
            <a:off x="9815059" y="2681708"/>
            <a:ext cx="2179675" cy="595424"/>
          </a:xfrm>
          <a:prstGeom prst="roundRect">
            <a:avLst/>
          </a:prstGeom>
          <a:solidFill>
            <a:schemeClr val="bg1"/>
          </a:solidFill>
          <a:ln w="19050">
            <a:solidFill>
              <a:srgbClr val="993366"/>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993366"/>
                </a:solidFill>
              </a:rPr>
              <a:t>Les ressources humaines bénévoles</a:t>
            </a:r>
          </a:p>
        </p:txBody>
      </p:sp>
      <p:sp>
        <p:nvSpPr>
          <p:cNvPr id="7" name="ZoneTexte 1">
            <a:extLst>
              <a:ext uri="{FF2B5EF4-FFF2-40B4-BE49-F238E27FC236}">
                <a16:creationId xmlns:a16="http://schemas.microsoft.com/office/drawing/2014/main" id="{6B8D2D10-9DB4-D9D5-0675-2C8D01AD240C}"/>
              </a:ext>
            </a:extLst>
          </p:cNvPr>
          <p:cNvSpPr txBox="1"/>
          <p:nvPr/>
        </p:nvSpPr>
        <p:spPr>
          <a:xfrm>
            <a:off x="9815060" y="1952635"/>
            <a:ext cx="2179675" cy="595424"/>
          </a:xfrm>
          <a:prstGeom prst="roundRect">
            <a:avLst/>
          </a:prstGeom>
          <a:solidFill>
            <a:schemeClr val="bg1"/>
          </a:solidFill>
          <a:ln w="28575">
            <a:solidFill>
              <a:srgbClr val="993366"/>
            </a:solidFill>
            <a:prstDash val="sysDot"/>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C34986"/>
                </a:solidFill>
              </a:rPr>
              <a:t>Le renouvellement des dirigeants</a:t>
            </a:r>
          </a:p>
        </p:txBody>
      </p:sp>
      <p:sp>
        <p:nvSpPr>
          <p:cNvPr id="8" name="ZoneTexte 1">
            <a:extLst>
              <a:ext uri="{FF2B5EF4-FFF2-40B4-BE49-F238E27FC236}">
                <a16:creationId xmlns:a16="http://schemas.microsoft.com/office/drawing/2014/main" id="{2F36C30A-0536-339F-A5E3-FBE780A22D45}"/>
              </a:ext>
            </a:extLst>
          </p:cNvPr>
          <p:cNvSpPr txBox="1"/>
          <p:nvPr/>
        </p:nvSpPr>
        <p:spPr>
          <a:xfrm>
            <a:off x="9815058" y="3714518"/>
            <a:ext cx="2179675" cy="595424"/>
          </a:xfrm>
          <a:prstGeom prst="roundRect">
            <a:avLst/>
          </a:prstGeom>
          <a:solidFill>
            <a:schemeClr val="bg1"/>
          </a:solidFill>
          <a:ln w="19050">
            <a:solidFill>
              <a:srgbClr val="993366"/>
            </a:solidFill>
            <a:prstDash val="lgDash"/>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CD699B"/>
                </a:solidFill>
              </a:rPr>
              <a:t>La motivation des dirigeants</a:t>
            </a:r>
          </a:p>
        </p:txBody>
      </p:sp>
      <p:sp>
        <p:nvSpPr>
          <p:cNvPr id="10" name="ZoneTexte 9">
            <a:extLst>
              <a:ext uri="{FF2B5EF4-FFF2-40B4-BE49-F238E27FC236}">
                <a16:creationId xmlns:a16="http://schemas.microsoft.com/office/drawing/2014/main" id="{E7B8BE55-91C6-E559-5562-CD26D8660046}"/>
              </a:ext>
            </a:extLst>
          </p:cNvPr>
          <p:cNvSpPr txBox="1"/>
          <p:nvPr/>
        </p:nvSpPr>
        <p:spPr>
          <a:xfrm>
            <a:off x="1050851" y="5476401"/>
            <a:ext cx="10090298" cy="1021556"/>
          </a:xfrm>
          <a:prstGeom prst="roundRect">
            <a:avLst/>
          </a:prstGeom>
          <a:noFill/>
          <a:ln>
            <a:solidFill>
              <a:schemeClr val="accent2"/>
            </a:solidFill>
          </a:ln>
        </p:spPr>
        <p:txBody>
          <a:bodyPr wrap="square">
            <a:spAutoFit/>
          </a:bodyPr>
          <a:lstStyle/>
          <a:p>
            <a:pPr algn="just"/>
            <a:r>
              <a:rPr lang="fr-FR" i="1" dirty="0">
                <a:solidFill>
                  <a:schemeClr val="accent2"/>
                </a:solidFill>
              </a:rPr>
              <a:t>Les difficultés sur le bénévolat sont sources d’inquiétudes pour les responsables associatifs : dans le sport, 58% d’entre eux pointent les ressources bénévoles dans leur ensemble, et 53% le renouvellement des dirigeants, alors que la motivation des dirigeants suscite moins de préoccupations pour tous les secteurs.</a:t>
            </a:r>
          </a:p>
        </p:txBody>
      </p:sp>
      <p:pic>
        <p:nvPicPr>
          <p:cNvPr id="11" name="Image 10">
            <a:extLst>
              <a:ext uri="{FF2B5EF4-FFF2-40B4-BE49-F238E27FC236}">
                <a16:creationId xmlns:a16="http://schemas.microsoft.com/office/drawing/2014/main" id="{29ECC87E-1419-1659-AAE6-8C490B1A16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0754" y="1664568"/>
            <a:ext cx="410365" cy="410365"/>
          </a:xfrm>
          <a:prstGeom prst="rect">
            <a:avLst/>
          </a:prstGeom>
        </p:spPr>
      </p:pic>
      <p:pic>
        <p:nvPicPr>
          <p:cNvPr id="12" name="Image 11">
            <a:extLst>
              <a:ext uri="{FF2B5EF4-FFF2-40B4-BE49-F238E27FC236}">
                <a16:creationId xmlns:a16="http://schemas.microsoft.com/office/drawing/2014/main" id="{E2701BBD-7374-C509-FD38-F8E2EAA9E1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0754" y="2630304"/>
            <a:ext cx="410365" cy="410365"/>
          </a:xfrm>
          <a:prstGeom prst="rect">
            <a:avLst/>
          </a:prstGeom>
        </p:spPr>
      </p:pic>
    </p:spTree>
    <p:extLst>
      <p:ext uri="{BB962C8B-B14F-4D97-AF65-F5344CB8AC3E}">
        <p14:creationId xmlns:p14="http://schemas.microsoft.com/office/powerpoint/2010/main" val="45071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Finances et politiques publiques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29</a:t>
            </a:fld>
            <a:endParaRPr lang="fr-FR"/>
          </a:p>
        </p:txBody>
      </p:sp>
      <p:graphicFrame>
        <p:nvGraphicFramePr>
          <p:cNvPr id="3" name="Graphique 2">
            <a:extLst>
              <a:ext uri="{FF2B5EF4-FFF2-40B4-BE49-F238E27FC236}">
                <a16:creationId xmlns:a16="http://schemas.microsoft.com/office/drawing/2014/main" id="{00000000-0008-0000-0400-000005000000}"/>
              </a:ext>
            </a:extLst>
          </p:cNvPr>
          <p:cNvGraphicFramePr>
            <a:graphicFrameLocks/>
          </p:cNvGraphicFramePr>
          <p:nvPr>
            <p:extLst>
              <p:ext uri="{D42A27DB-BD31-4B8C-83A1-F6EECF244321}">
                <p14:modId xmlns:p14="http://schemas.microsoft.com/office/powerpoint/2010/main" val="1708350660"/>
              </p:ext>
            </p:extLst>
          </p:nvPr>
        </p:nvGraphicFramePr>
        <p:xfrm>
          <a:off x="1200591" y="1804748"/>
          <a:ext cx="9964479" cy="3553379"/>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3A081627-0ABA-AD0F-E465-C642D46105BF}"/>
              </a:ext>
            </a:extLst>
          </p:cNvPr>
          <p:cNvSpPr/>
          <p:nvPr/>
        </p:nvSpPr>
        <p:spPr>
          <a:xfrm>
            <a:off x="1715386" y="5358127"/>
            <a:ext cx="8761228" cy="461665"/>
          </a:xfrm>
          <a:prstGeom prst="rect">
            <a:avLst/>
          </a:prstGeom>
        </p:spPr>
        <p:txBody>
          <a:bodyPr wrap="square">
            <a:spAutoFit/>
          </a:bodyPr>
          <a:lstStyle/>
          <a:p>
            <a:pPr algn="just"/>
            <a:r>
              <a:rPr lang="fr-FR" sz="1200" dirty="0">
                <a:solidFill>
                  <a:schemeClr val="tx1">
                    <a:lumMod val="65000"/>
                    <a:lumOff val="35000"/>
                  </a:schemeClr>
                </a:solidFill>
              </a:rPr>
              <a:t>Lecture : pour 63% des dirigeants d’associations du groupe Social  Santé Humanitaire, la situation financière est un sujet de préoccupation. L’évolution des politiques publiques, pour 50% d’entre eux. </a:t>
            </a:r>
            <a:endParaRPr lang="fr-FR" sz="1200" dirty="0"/>
          </a:p>
        </p:txBody>
      </p:sp>
      <p:sp>
        <p:nvSpPr>
          <p:cNvPr id="8" name="ZoneTexte 7">
            <a:extLst>
              <a:ext uri="{FF2B5EF4-FFF2-40B4-BE49-F238E27FC236}">
                <a16:creationId xmlns:a16="http://schemas.microsoft.com/office/drawing/2014/main" id="{9237AE3E-67B0-A8B9-897C-F436D170DE86}"/>
              </a:ext>
            </a:extLst>
          </p:cNvPr>
          <p:cNvSpPr txBox="1"/>
          <p:nvPr/>
        </p:nvSpPr>
        <p:spPr>
          <a:xfrm>
            <a:off x="2297182" y="1366980"/>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Sujets exprimés comme principales sources d’inquiétudes par les dirigeants</a:t>
            </a:r>
          </a:p>
        </p:txBody>
      </p:sp>
      <p:sp>
        <p:nvSpPr>
          <p:cNvPr id="10" name="ZoneTexte 9">
            <a:extLst>
              <a:ext uri="{FF2B5EF4-FFF2-40B4-BE49-F238E27FC236}">
                <a16:creationId xmlns:a16="http://schemas.microsoft.com/office/drawing/2014/main" id="{6287A015-B713-6CEE-3A1A-00715667A2D3}"/>
              </a:ext>
            </a:extLst>
          </p:cNvPr>
          <p:cNvSpPr txBox="1"/>
          <p:nvPr/>
        </p:nvSpPr>
        <p:spPr>
          <a:xfrm>
            <a:off x="1477922" y="5894684"/>
            <a:ext cx="9409815" cy="715089"/>
          </a:xfrm>
          <a:prstGeom prst="roundRect">
            <a:avLst/>
          </a:prstGeom>
          <a:noFill/>
          <a:ln>
            <a:solidFill>
              <a:schemeClr val="accent2"/>
            </a:solidFill>
          </a:ln>
        </p:spPr>
        <p:txBody>
          <a:bodyPr wrap="square">
            <a:spAutoFit/>
          </a:bodyPr>
          <a:lstStyle/>
          <a:p>
            <a:pPr algn="just"/>
            <a:r>
              <a:rPr lang="fr-FR" i="1" dirty="0">
                <a:solidFill>
                  <a:schemeClr val="accent2"/>
                </a:solidFill>
              </a:rPr>
              <a:t>En écho à une situation financière jugée moins difficile, les dirigeants des associations sportives apparaissent moins préoccupés, ici, que ceux des autres secteurs.</a:t>
            </a:r>
          </a:p>
        </p:txBody>
      </p:sp>
      <p:pic>
        <p:nvPicPr>
          <p:cNvPr id="9" name="Imag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8472" y="1978285"/>
            <a:ext cx="410365" cy="410365"/>
          </a:xfrm>
          <a:prstGeom prst="rect">
            <a:avLst/>
          </a:prstGeom>
        </p:spPr>
      </p:pic>
      <p:pic>
        <p:nvPicPr>
          <p:cNvPr id="5" name="Image 4">
            <a:extLst>
              <a:ext uri="{FF2B5EF4-FFF2-40B4-BE49-F238E27FC236}">
                <a16:creationId xmlns:a16="http://schemas.microsoft.com/office/drawing/2014/main" id="{978DF8CD-5C0B-BC72-5D6B-109B19EFB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8900" y="2440605"/>
            <a:ext cx="410365" cy="410365"/>
          </a:xfrm>
          <a:prstGeom prst="rect">
            <a:avLst/>
          </a:prstGeom>
        </p:spPr>
      </p:pic>
    </p:spTree>
    <p:extLst>
      <p:ext uri="{BB962C8B-B14F-4D97-AF65-F5344CB8AC3E}">
        <p14:creationId xmlns:p14="http://schemas.microsoft.com/office/powerpoint/2010/main" val="1959678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Sommaire</a:t>
            </a:r>
          </a:p>
        </p:txBody>
      </p:sp>
      <p:sp>
        <p:nvSpPr>
          <p:cNvPr id="3" name="Espace réservé du numéro de diapositive 2"/>
          <p:cNvSpPr>
            <a:spLocks noGrp="1"/>
          </p:cNvSpPr>
          <p:nvPr>
            <p:ph type="sldNum" sz="quarter" idx="12"/>
          </p:nvPr>
        </p:nvSpPr>
        <p:spPr/>
        <p:txBody>
          <a:bodyPr/>
          <a:lstStyle/>
          <a:p>
            <a:fld id="{421C4097-D241-458C-9C8D-D8D701691FCC}" type="slidenum">
              <a:rPr lang="fr-FR" smtClean="0"/>
              <a:t>3</a:t>
            </a:fld>
            <a:endParaRPr lang="fr-FR"/>
          </a:p>
        </p:txBody>
      </p:sp>
      <p:sp>
        <p:nvSpPr>
          <p:cNvPr id="5" name="Rectangle 4"/>
          <p:cNvSpPr/>
          <p:nvPr/>
        </p:nvSpPr>
        <p:spPr>
          <a:xfrm>
            <a:off x="1880419" y="1990461"/>
            <a:ext cx="10311581" cy="3416320"/>
          </a:xfrm>
          <a:prstGeom prst="rect">
            <a:avLst/>
          </a:prstGeom>
        </p:spPr>
        <p:txBody>
          <a:bodyPr wrap="square">
            <a:spAutoFit/>
          </a:bodyPr>
          <a:lstStyle/>
          <a:p>
            <a:pPr marL="285750" indent="-285750">
              <a:lnSpc>
                <a:spcPct val="150000"/>
              </a:lnSpc>
              <a:buFont typeface="Arial" panose="020B0604020202020204" pitchFamily="34" charset="0"/>
              <a:buChar char="•"/>
            </a:pPr>
            <a:r>
              <a:rPr lang="fr-FR" dirty="0">
                <a:solidFill>
                  <a:schemeClr val="accent1">
                    <a:lumMod val="75000"/>
                  </a:schemeClr>
                </a:solidFill>
              </a:rPr>
              <a:t>Une décennie d’observation</a:t>
            </a:r>
          </a:p>
          <a:p>
            <a:pPr marL="285750" indent="-285750">
              <a:lnSpc>
                <a:spcPct val="150000"/>
              </a:lnSpc>
              <a:buFont typeface="Arial" panose="020B0604020202020204" pitchFamily="34" charset="0"/>
              <a:buChar char="•"/>
            </a:pPr>
            <a:r>
              <a:rPr lang="fr-FR" dirty="0">
                <a:solidFill>
                  <a:schemeClr val="accent1">
                    <a:lumMod val="75000"/>
                  </a:schemeClr>
                </a:solidFill>
              </a:rPr>
              <a:t>Les associations au printemps 2026 : employeurs – non-employeurs</a:t>
            </a:r>
          </a:p>
          <a:p>
            <a:pPr marL="285750" indent="-285750">
              <a:lnSpc>
                <a:spcPct val="150000"/>
              </a:lnSpc>
              <a:buFont typeface="Arial" panose="020B0604020202020204" pitchFamily="34" charset="0"/>
              <a:buChar char="•"/>
            </a:pPr>
            <a:r>
              <a:rPr lang="fr-FR" dirty="0">
                <a:solidFill>
                  <a:schemeClr val="accent1">
                    <a:lumMod val="75000"/>
                  </a:schemeClr>
                </a:solidFill>
              </a:rPr>
              <a:t>Les perspectives</a:t>
            </a:r>
            <a:r>
              <a:rPr lang="fr-FR" dirty="0">
                <a:solidFill>
                  <a:srgbClr val="FF0000"/>
                </a:solidFill>
              </a:rPr>
              <a:t> </a:t>
            </a:r>
            <a:r>
              <a:rPr lang="fr-FR" dirty="0">
                <a:solidFill>
                  <a:schemeClr val="accent1">
                    <a:lumMod val="75000"/>
                  </a:schemeClr>
                </a:solidFill>
              </a:rPr>
              <a:t>pour l’automne : employeurs – non-employeurs</a:t>
            </a:r>
          </a:p>
          <a:p>
            <a:pPr marL="285750" indent="-285750">
              <a:lnSpc>
                <a:spcPct val="150000"/>
              </a:lnSpc>
              <a:buFont typeface="Arial" panose="020B0604020202020204" pitchFamily="34" charset="0"/>
              <a:buChar char="•"/>
            </a:pPr>
            <a:r>
              <a:rPr lang="fr-FR" dirty="0">
                <a:solidFill>
                  <a:schemeClr val="accent1">
                    <a:lumMod val="75000"/>
                  </a:schemeClr>
                </a:solidFill>
              </a:rPr>
              <a:t>Les inquiétudes des dirigeants : employeurs – non-employeurs</a:t>
            </a:r>
          </a:p>
          <a:p>
            <a:pPr marL="285750" indent="-285750">
              <a:lnSpc>
                <a:spcPct val="150000"/>
              </a:lnSpc>
              <a:buFont typeface="Arial" panose="020B0604020202020204" pitchFamily="34" charset="0"/>
              <a:buChar char="•"/>
            </a:pPr>
            <a:r>
              <a:rPr lang="fr-FR" dirty="0">
                <a:solidFill>
                  <a:schemeClr val="accent1">
                    <a:lumMod val="75000"/>
                  </a:schemeClr>
                </a:solidFill>
              </a:rPr>
              <a:t>Des réalités différentes selon l’activité des associations</a:t>
            </a:r>
          </a:p>
          <a:p>
            <a:pPr marL="285750" indent="-285750">
              <a:lnSpc>
                <a:spcPct val="150000"/>
              </a:lnSpc>
              <a:buFont typeface="Arial" panose="020B0604020202020204" pitchFamily="34" charset="0"/>
              <a:buChar char="•"/>
            </a:pPr>
            <a:r>
              <a:rPr lang="fr-FR" dirty="0">
                <a:solidFill>
                  <a:schemeClr val="accent1">
                    <a:lumMod val="75000"/>
                  </a:schemeClr>
                </a:solidFill>
              </a:rPr>
              <a:t>Les fragilités selon la taille des associations</a:t>
            </a:r>
          </a:p>
          <a:p>
            <a:pPr marL="285750" indent="-285750">
              <a:lnSpc>
                <a:spcPct val="150000"/>
              </a:lnSpc>
              <a:buFont typeface="Arial" panose="020B0604020202020204" pitchFamily="34" charset="0"/>
              <a:buChar char="•"/>
            </a:pPr>
            <a:r>
              <a:rPr lang="fr-FR" dirty="0">
                <a:solidFill>
                  <a:schemeClr val="accent1">
                    <a:lumMod val="75000"/>
                  </a:schemeClr>
                </a:solidFill>
              </a:rPr>
              <a:t>L’urgence de certaines situations</a:t>
            </a:r>
          </a:p>
          <a:p>
            <a:pPr marL="285750" indent="-285750">
              <a:lnSpc>
                <a:spcPct val="150000"/>
              </a:lnSpc>
              <a:buFont typeface="Arial" panose="020B0604020202020204" pitchFamily="34" charset="0"/>
              <a:buChar char="•"/>
            </a:pPr>
            <a:r>
              <a:rPr lang="fr-FR" dirty="0">
                <a:solidFill>
                  <a:schemeClr val="accent1">
                    <a:lumMod val="75000"/>
                  </a:schemeClr>
                </a:solidFill>
              </a:rPr>
              <a:t>Annexes : précisions méthodologiques</a:t>
            </a:r>
          </a:p>
        </p:txBody>
      </p:sp>
    </p:spTree>
    <p:extLst>
      <p:ext uri="{BB962C8B-B14F-4D97-AF65-F5344CB8AC3E}">
        <p14:creationId xmlns:p14="http://schemas.microsoft.com/office/powerpoint/2010/main" val="1003703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Relations avec les pouvoirs publics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30</a:t>
            </a:fld>
            <a:endParaRPr lang="fr-FR"/>
          </a:p>
        </p:txBody>
      </p:sp>
      <p:graphicFrame>
        <p:nvGraphicFramePr>
          <p:cNvPr id="3" name="Graphique 2">
            <a:extLst>
              <a:ext uri="{FF2B5EF4-FFF2-40B4-BE49-F238E27FC236}">
                <a16:creationId xmlns:a16="http://schemas.microsoft.com/office/drawing/2014/main" id="{00000000-0008-0000-0400-000006000000}"/>
              </a:ext>
            </a:extLst>
          </p:cNvPr>
          <p:cNvGraphicFramePr>
            <a:graphicFrameLocks/>
          </p:cNvGraphicFramePr>
          <p:nvPr>
            <p:extLst>
              <p:ext uri="{D42A27DB-BD31-4B8C-83A1-F6EECF244321}">
                <p14:modId xmlns:p14="http://schemas.microsoft.com/office/powerpoint/2010/main" val="3161691007"/>
              </p:ext>
            </p:extLst>
          </p:nvPr>
        </p:nvGraphicFramePr>
        <p:xfrm>
          <a:off x="912628" y="1835228"/>
          <a:ext cx="9975111" cy="3484538"/>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128FAC42-77BB-A355-E731-BF299F5159F1}"/>
              </a:ext>
            </a:extLst>
          </p:cNvPr>
          <p:cNvSpPr txBox="1"/>
          <p:nvPr/>
        </p:nvSpPr>
        <p:spPr>
          <a:xfrm>
            <a:off x="2186909" y="1435416"/>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Sujets exprimés comme principales sources d’inquiétudes par les dirigeants</a:t>
            </a:r>
          </a:p>
        </p:txBody>
      </p:sp>
      <p:sp>
        <p:nvSpPr>
          <p:cNvPr id="10" name="ZoneTexte 9">
            <a:extLst>
              <a:ext uri="{FF2B5EF4-FFF2-40B4-BE49-F238E27FC236}">
                <a16:creationId xmlns:a16="http://schemas.microsoft.com/office/drawing/2014/main" id="{DBAB836D-464C-2B3D-1F11-DDA7FB1F9688}"/>
              </a:ext>
            </a:extLst>
          </p:cNvPr>
          <p:cNvSpPr txBox="1"/>
          <p:nvPr/>
        </p:nvSpPr>
        <p:spPr>
          <a:xfrm>
            <a:off x="1154517" y="5861755"/>
            <a:ext cx="9491331"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chemeClr val="accent2"/>
                </a:solidFill>
              </a:rPr>
              <a:t>A la différence des autres secteurs, social-santé-humanitaire se distingue par des préoccupations relativement équilibrées entre les relations avec les services de l'État et les collectivités territoriales.</a:t>
            </a:r>
          </a:p>
        </p:txBody>
      </p:sp>
      <p:sp>
        <p:nvSpPr>
          <p:cNvPr id="11" name="Rectangle 10">
            <a:extLst>
              <a:ext uri="{FF2B5EF4-FFF2-40B4-BE49-F238E27FC236}">
                <a16:creationId xmlns:a16="http://schemas.microsoft.com/office/drawing/2014/main" id="{51B8D3F6-820F-B208-55F6-7EC9ABB39DA9}"/>
              </a:ext>
            </a:extLst>
          </p:cNvPr>
          <p:cNvSpPr/>
          <p:nvPr/>
        </p:nvSpPr>
        <p:spPr>
          <a:xfrm>
            <a:off x="1300716" y="5359928"/>
            <a:ext cx="9097926" cy="461665"/>
          </a:xfrm>
          <a:prstGeom prst="rect">
            <a:avLst/>
          </a:prstGeom>
        </p:spPr>
        <p:txBody>
          <a:bodyPr wrap="square">
            <a:spAutoFit/>
          </a:bodyPr>
          <a:lstStyle/>
          <a:p>
            <a:pPr algn="just"/>
            <a:r>
              <a:rPr lang="fr-FR" sz="1200" dirty="0">
                <a:solidFill>
                  <a:schemeClr val="tx1">
                    <a:lumMod val="65000"/>
                    <a:lumOff val="35000"/>
                  </a:schemeClr>
                </a:solidFill>
              </a:rPr>
              <a:t>Lecture : pour 24% des dirigeants d’associations du groupe Social  Santé Humanitaire, les relations avec les services de l’État sont un sujet de préoccupation, pour 21% d’entre eux, les relations avec les collectivités territoriales. </a:t>
            </a:r>
            <a:endParaRPr lang="fr-FR" sz="1200" dirty="0"/>
          </a:p>
        </p:txBody>
      </p:sp>
    </p:spTree>
    <p:extLst>
      <p:ext uri="{BB962C8B-B14F-4D97-AF65-F5344CB8AC3E}">
        <p14:creationId xmlns:p14="http://schemas.microsoft.com/office/powerpoint/2010/main" val="1579719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2030" y="2414156"/>
            <a:ext cx="10515600" cy="1488141"/>
          </a:xfrm>
        </p:spPr>
        <p:txBody>
          <a:bodyPr>
            <a:normAutofit/>
          </a:bodyPr>
          <a:lstStyle/>
          <a:p>
            <a:pPr marL="0" indent="0" algn="ctr">
              <a:buNone/>
            </a:pPr>
            <a:r>
              <a:rPr lang="fr-FR" sz="3200" dirty="0"/>
              <a:t>Des fragilités différentes</a:t>
            </a:r>
          </a:p>
          <a:p>
            <a:pPr marL="0" indent="0" algn="ctr">
              <a:buNone/>
            </a:pPr>
            <a:r>
              <a:rPr lang="fr-FR" sz="3200" dirty="0"/>
              <a:t>selon la taille des associations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31</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
        <p:nvSpPr>
          <p:cNvPr id="2" name="ZoneTexte 1">
            <a:extLst>
              <a:ext uri="{FF2B5EF4-FFF2-40B4-BE49-F238E27FC236}">
                <a16:creationId xmlns:a16="http://schemas.microsoft.com/office/drawing/2014/main" id="{7348D575-FFF8-414A-3C00-69C3A095F507}"/>
              </a:ext>
            </a:extLst>
          </p:cNvPr>
          <p:cNvSpPr txBox="1"/>
          <p:nvPr/>
        </p:nvSpPr>
        <p:spPr>
          <a:xfrm>
            <a:off x="3067978" y="4365862"/>
            <a:ext cx="6076021" cy="1077218"/>
          </a:xfrm>
          <a:prstGeom prst="rect">
            <a:avLst/>
          </a:prstGeom>
          <a:noFill/>
          <a:ln>
            <a:solidFill>
              <a:schemeClr val="accent2"/>
            </a:solidFill>
          </a:ln>
        </p:spPr>
        <p:txBody>
          <a:bodyPr wrap="square">
            <a:spAutoFit/>
          </a:bodyPr>
          <a:lstStyle/>
          <a:p>
            <a:pPr algn="just">
              <a:spcBef>
                <a:spcPts val="600"/>
              </a:spcBef>
              <a:buNone/>
            </a:pPr>
            <a:r>
              <a:rPr lang="fr-FR" sz="1600" dirty="0">
                <a:solidFill>
                  <a:schemeClr val="accent5">
                    <a:lumMod val="75000"/>
                  </a:schemeClr>
                </a:solidFill>
              </a:rPr>
              <a:t>La taille des associations est observée à partir du budget annuel des associations, exprimé par tranche : Moins de 10 000 € - de 10 à 50 000 € - 50 000 à 100 000 € - 100 000 à 200 000 € - 200 000 à 500 000 € - 500 000 € ou plus.</a:t>
            </a:r>
          </a:p>
        </p:txBody>
      </p:sp>
    </p:spTree>
    <p:extLst>
      <p:ext uri="{BB962C8B-B14F-4D97-AF65-F5344CB8AC3E}">
        <p14:creationId xmlns:p14="http://schemas.microsoft.com/office/powerpoint/2010/main" val="2569600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57ADC-89B1-D1F9-28FB-51593BDC99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E654E8B-7237-F219-4951-F4EE7A25371E}"/>
              </a:ext>
            </a:extLst>
          </p:cNvPr>
          <p:cNvSpPr>
            <a:spLocks noGrp="1"/>
          </p:cNvSpPr>
          <p:nvPr>
            <p:ph type="title"/>
          </p:nvPr>
        </p:nvSpPr>
        <p:spPr/>
        <p:txBody>
          <a:bodyPr/>
          <a:lstStyle/>
          <a:p>
            <a:r>
              <a:rPr lang="fr-FR" dirty="0"/>
              <a:t>Situation générale selon la taille</a:t>
            </a:r>
          </a:p>
        </p:txBody>
      </p:sp>
      <p:sp>
        <p:nvSpPr>
          <p:cNvPr id="4" name="Espace réservé du numéro de diapositive 3">
            <a:extLst>
              <a:ext uri="{FF2B5EF4-FFF2-40B4-BE49-F238E27FC236}">
                <a16:creationId xmlns:a16="http://schemas.microsoft.com/office/drawing/2014/main" id="{328739B5-82E8-08FD-67E8-A0F737746051}"/>
              </a:ext>
            </a:extLst>
          </p:cNvPr>
          <p:cNvSpPr>
            <a:spLocks noGrp="1"/>
          </p:cNvSpPr>
          <p:nvPr>
            <p:ph type="sldNum" sz="quarter" idx="12"/>
          </p:nvPr>
        </p:nvSpPr>
        <p:spPr/>
        <p:txBody>
          <a:bodyPr/>
          <a:lstStyle/>
          <a:p>
            <a:fld id="{421C4097-D241-458C-9C8D-D8D701691FCC}" type="slidenum">
              <a:rPr lang="fr-FR" smtClean="0"/>
              <a:pPr/>
              <a:t>32</a:t>
            </a:fld>
            <a:endParaRPr lang="fr-FR"/>
          </a:p>
        </p:txBody>
      </p:sp>
      <p:sp>
        <p:nvSpPr>
          <p:cNvPr id="6" name="ZoneTexte 5">
            <a:extLst>
              <a:ext uri="{FF2B5EF4-FFF2-40B4-BE49-F238E27FC236}">
                <a16:creationId xmlns:a16="http://schemas.microsoft.com/office/drawing/2014/main" id="{177AAC37-01FF-7E30-6567-6F06DC43A4A7}"/>
              </a:ext>
            </a:extLst>
          </p:cNvPr>
          <p:cNvSpPr txBox="1"/>
          <p:nvPr/>
        </p:nvSpPr>
        <p:spPr>
          <a:xfrm>
            <a:off x="1021935" y="5117136"/>
            <a:ext cx="9601200" cy="276999"/>
          </a:xfrm>
          <a:prstGeom prst="rect">
            <a:avLst/>
          </a:prstGeom>
          <a:noFill/>
        </p:spPr>
        <p:txBody>
          <a:bodyPr wrap="square" rtlCol="0">
            <a:spAutoFit/>
          </a:bodyPr>
          <a:lstStyle/>
          <a:p>
            <a:r>
              <a:rPr lang="fr-FR" sz="1200" dirty="0">
                <a:solidFill>
                  <a:schemeClr val="tx1">
                    <a:lumMod val="65000"/>
                    <a:lumOff val="35000"/>
                  </a:schemeClr>
                </a:solidFill>
              </a:rPr>
              <a:t>Lecture : 37% des associations de moins de 10 000 € de budget sont dans une situation difficile ou très difficile sur le plan financier</a:t>
            </a:r>
          </a:p>
        </p:txBody>
      </p:sp>
      <p:sp>
        <p:nvSpPr>
          <p:cNvPr id="8" name="ZoneTexte 7">
            <a:extLst>
              <a:ext uri="{FF2B5EF4-FFF2-40B4-BE49-F238E27FC236}">
                <a16:creationId xmlns:a16="http://schemas.microsoft.com/office/drawing/2014/main" id="{C1B2A9A8-A847-F8B9-A3D6-89F64681783B}"/>
              </a:ext>
            </a:extLst>
          </p:cNvPr>
          <p:cNvSpPr txBox="1"/>
          <p:nvPr/>
        </p:nvSpPr>
        <p:spPr>
          <a:xfrm>
            <a:off x="1154516" y="5641260"/>
            <a:ext cx="9994929"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chemeClr val="accent2"/>
                </a:solidFill>
              </a:rPr>
              <a:t>En correspondance avec les difficultés des associations employeuses, la situation se dégrade pour les associations au budget annuel supérieur à 100 000 euros. </a:t>
            </a:r>
          </a:p>
        </p:txBody>
      </p:sp>
      <p:sp>
        <p:nvSpPr>
          <p:cNvPr id="3" name="ZoneTexte 2">
            <a:extLst>
              <a:ext uri="{FF2B5EF4-FFF2-40B4-BE49-F238E27FC236}">
                <a16:creationId xmlns:a16="http://schemas.microsoft.com/office/drawing/2014/main" id="{CFC9A0A1-A753-5046-4DA7-70A6A0DABC35}"/>
              </a:ext>
            </a:extLst>
          </p:cNvPr>
          <p:cNvSpPr txBox="1"/>
          <p:nvPr/>
        </p:nvSpPr>
        <p:spPr>
          <a:xfrm>
            <a:off x="2006156" y="1362229"/>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Proportion de réponses « difficile » ou « très difficile »</a:t>
            </a:r>
          </a:p>
        </p:txBody>
      </p:sp>
      <p:graphicFrame>
        <p:nvGraphicFramePr>
          <p:cNvPr id="5" name="Graphique 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1743310343"/>
              </p:ext>
            </p:extLst>
          </p:nvPr>
        </p:nvGraphicFramePr>
        <p:xfrm>
          <a:off x="1154516" y="1844749"/>
          <a:ext cx="10014098" cy="31685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3514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Finances et bénévolat selon la taille</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33</a:t>
            </a:fld>
            <a:endParaRPr lang="fr-FR" dirty="0"/>
          </a:p>
        </p:txBody>
      </p:sp>
      <p:sp>
        <p:nvSpPr>
          <p:cNvPr id="7" name="ZoneTexte 6"/>
          <p:cNvSpPr txBox="1"/>
          <p:nvPr/>
        </p:nvSpPr>
        <p:spPr>
          <a:xfrm>
            <a:off x="2006156" y="1362229"/>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Proportion de réponses « difficile » ou « très difficile »</a:t>
            </a:r>
          </a:p>
        </p:txBody>
      </p:sp>
      <p:sp>
        <p:nvSpPr>
          <p:cNvPr id="6" name="ZoneTexte 5"/>
          <p:cNvSpPr txBox="1"/>
          <p:nvPr/>
        </p:nvSpPr>
        <p:spPr>
          <a:xfrm>
            <a:off x="1883325" y="5211017"/>
            <a:ext cx="8592759" cy="461665"/>
          </a:xfrm>
          <a:prstGeom prst="rect">
            <a:avLst/>
          </a:prstGeom>
          <a:noFill/>
        </p:spPr>
        <p:txBody>
          <a:bodyPr wrap="square" rtlCol="0">
            <a:spAutoFit/>
          </a:bodyPr>
          <a:lstStyle/>
          <a:p>
            <a:r>
              <a:rPr lang="fr-FR" sz="1200" dirty="0">
                <a:solidFill>
                  <a:schemeClr val="tx1">
                    <a:lumMod val="65000"/>
                    <a:lumOff val="35000"/>
                  </a:schemeClr>
                </a:solidFill>
              </a:rPr>
              <a:t>Lecture : 36% des associations de moins de 10 000 € de budget sont dans une situation difficile ou très difficile sur le plan financier, et elles sont 54% concernant la ressource humaine bénévole.</a:t>
            </a:r>
          </a:p>
        </p:txBody>
      </p:sp>
      <p:graphicFrame>
        <p:nvGraphicFramePr>
          <p:cNvPr id="3" name="Graphique 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993526540"/>
              </p:ext>
            </p:extLst>
          </p:nvPr>
        </p:nvGraphicFramePr>
        <p:xfrm>
          <a:off x="988828" y="1812502"/>
          <a:ext cx="10207256" cy="3400723"/>
        </p:xfrm>
        <a:graphic>
          <a:graphicData uri="http://schemas.openxmlformats.org/drawingml/2006/chart">
            <c:chart xmlns:c="http://schemas.openxmlformats.org/drawingml/2006/chart" xmlns:r="http://schemas.openxmlformats.org/officeDocument/2006/relationships" r:id="rId3"/>
          </a:graphicData>
        </a:graphic>
      </p:graphicFrame>
      <p:sp>
        <p:nvSpPr>
          <p:cNvPr id="5" name="ZoneTexte 1">
            <a:extLst>
              <a:ext uri="{FF2B5EF4-FFF2-40B4-BE49-F238E27FC236}">
                <a16:creationId xmlns:a16="http://schemas.microsoft.com/office/drawing/2014/main" id="{6D51836E-F239-6E9A-8D03-C898E8E7E0C9}"/>
              </a:ext>
            </a:extLst>
          </p:cNvPr>
          <p:cNvSpPr txBox="1"/>
          <p:nvPr/>
        </p:nvSpPr>
        <p:spPr>
          <a:xfrm>
            <a:off x="10476084" y="2207836"/>
            <a:ext cx="1440000" cy="518400"/>
          </a:xfrm>
          <a:prstGeom prst="roundRect">
            <a:avLst/>
          </a:prstGeom>
          <a:ln>
            <a:solidFill>
              <a:srgbClr val="006600"/>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006600"/>
                </a:solidFill>
              </a:rPr>
              <a:t>Difficultés financières</a:t>
            </a:r>
          </a:p>
        </p:txBody>
      </p:sp>
      <p:sp>
        <p:nvSpPr>
          <p:cNvPr id="8" name="ZoneTexte 1">
            <a:extLst>
              <a:ext uri="{FF2B5EF4-FFF2-40B4-BE49-F238E27FC236}">
                <a16:creationId xmlns:a16="http://schemas.microsoft.com/office/drawing/2014/main" id="{37EAB12A-8C31-53D4-AB4C-670B13169F39}"/>
              </a:ext>
            </a:extLst>
          </p:cNvPr>
          <p:cNvSpPr txBox="1"/>
          <p:nvPr/>
        </p:nvSpPr>
        <p:spPr>
          <a:xfrm>
            <a:off x="10499716" y="3352119"/>
            <a:ext cx="1440084" cy="519449"/>
          </a:xfrm>
          <a:prstGeom prst="roundRect">
            <a:avLst/>
          </a:prstGeom>
          <a:ln>
            <a:solidFill>
              <a:srgbClr val="993366"/>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993366"/>
                </a:solidFill>
              </a:rPr>
              <a:t>Difficultés liées au bénévolat</a:t>
            </a:r>
          </a:p>
        </p:txBody>
      </p:sp>
      <p:sp>
        <p:nvSpPr>
          <p:cNvPr id="13" name="ZoneTexte 12">
            <a:extLst>
              <a:ext uri="{FF2B5EF4-FFF2-40B4-BE49-F238E27FC236}">
                <a16:creationId xmlns:a16="http://schemas.microsoft.com/office/drawing/2014/main" id="{0BDA69F6-088F-828E-B639-2D52CF60038C}"/>
              </a:ext>
            </a:extLst>
          </p:cNvPr>
          <p:cNvSpPr txBox="1"/>
          <p:nvPr/>
        </p:nvSpPr>
        <p:spPr>
          <a:xfrm>
            <a:off x="1182945" y="5823822"/>
            <a:ext cx="9732335" cy="715089"/>
          </a:xfrm>
          <a:prstGeom prst="roundRect">
            <a:avLst/>
          </a:prstGeom>
          <a:noFill/>
          <a:ln>
            <a:solidFill>
              <a:schemeClr val="accent2"/>
            </a:solidFill>
          </a:ln>
        </p:spPr>
        <p:txBody>
          <a:bodyPr wrap="square">
            <a:spAutoFit/>
          </a:bodyPr>
          <a:lstStyle/>
          <a:p>
            <a:pPr algn="just"/>
            <a:r>
              <a:rPr lang="fr-FR" i="1" dirty="0">
                <a:solidFill>
                  <a:schemeClr val="accent2"/>
                </a:solidFill>
              </a:rPr>
              <a:t>Dans les petites associations, les difficultés concernent d'abord le bénévolat. À mesure que le budget augmente, les préoccupations financières prennent le relais et deviennent majoritaires.</a:t>
            </a:r>
          </a:p>
        </p:txBody>
      </p:sp>
    </p:spTree>
    <p:extLst>
      <p:ext uri="{BB962C8B-B14F-4D97-AF65-F5344CB8AC3E}">
        <p14:creationId xmlns:p14="http://schemas.microsoft.com/office/powerpoint/2010/main" val="1365082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8701F0-EFA9-B174-434A-371D8992F72C}"/>
              </a:ext>
            </a:extLst>
          </p:cNvPr>
          <p:cNvSpPr>
            <a:spLocks noGrp="1"/>
          </p:cNvSpPr>
          <p:nvPr>
            <p:ph type="title"/>
          </p:nvPr>
        </p:nvSpPr>
        <p:spPr/>
        <p:txBody>
          <a:bodyPr/>
          <a:lstStyle/>
          <a:p>
            <a:r>
              <a:rPr lang="fr-FR" dirty="0"/>
              <a:t>Inquiétudes sur le bénévolat</a:t>
            </a:r>
          </a:p>
        </p:txBody>
      </p:sp>
      <p:sp>
        <p:nvSpPr>
          <p:cNvPr id="4" name="Espace réservé du numéro de diapositive 3">
            <a:extLst>
              <a:ext uri="{FF2B5EF4-FFF2-40B4-BE49-F238E27FC236}">
                <a16:creationId xmlns:a16="http://schemas.microsoft.com/office/drawing/2014/main" id="{5F88F369-2DBE-5A0A-B156-C324B4210B93}"/>
              </a:ext>
            </a:extLst>
          </p:cNvPr>
          <p:cNvSpPr>
            <a:spLocks noGrp="1"/>
          </p:cNvSpPr>
          <p:nvPr>
            <p:ph type="sldNum" sz="quarter" idx="12"/>
          </p:nvPr>
        </p:nvSpPr>
        <p:spPr/>
        <p:txBody>
          <a:bodyPr/>
          <a:lstStyle/>
          <a:p>
            <a:fld id="{421C4097-D241-458C-9C8D-D8D701691FCC}" type="slidenum">
              <a:rPr lang="fr-FR" smtClean="0"/>
              <a:pPr/>
              <a:t>34</a:t>
            </a:fld>
            <a:endParaRPr lang="fr-FR"/>
          </a:p>
        </p:txBody>
      </p:sp>
      <p:graphicFrame>
        <p:nvGraphicFramePr>
          <p:cNvPr id="5" name="Graphique 4">
            <a:extLst>
              <a:ext uri="{FF2B5EF4-FFF2-40B4-BE49-F238E27FC236}">
                <a16:creationId xmlns:a16="http://schemas.microsoft.com/office/drawing/2014/main" id="{00000000-0008-0000-0300-000004000000}"/>
              </a:ext>
            </a:extLst>
          </p:cNvPr>
          <p:cNvGraphicFramePr>
            <a:graphicFrameLocks/>
          </p:cNvGraphicFramePr>
          <p:nvPr>
            <p:extLst>
              <p:ext uri="{D42A27DB-BD31-4B8C-83A1-F6EECF244321}">
                <p14:modId xmlns:p14="http://schemas.microsoft.com/office/powerpoint/2010/main" val="1107210394"/>
              </p:ext>
            </p:extLst>
          </p:nvPr>
        </p:nvGraphicFramePr>
        <p:xfrm>
          <a:off x="534599" y="1651350"/>
          <a:ext cx="9845749" cy="4267200"/>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1">
            <a:extLst>
              <a:ext uri="{FF2B5EF4-FFF2-40B4-BE49-F238E27FC236}">
                <a16:creationId xmlns:a16="http://schemas.microsoft.com/office/drawing/2014/main" id="{2DCC9EF7-17ED-D45B-ED63-E5D8BF29C891}"/>
              </a:ext>
            </a:extLst>
          </p:cNvPr>
          <p:cNvSpPr txBox="1"/>
          <p:nvPr/>
        </p:nvSpPr>
        <p:spPr>
          <a:xfrm>
            <a:off x="9929033" y="3627324"/>
            <a:ext cx="2179675" cy="595424"/>
          </a:xfrm>
          <a:prstGeom prst="roundRect">
            <a:avLst/>
          </a:prstGeom>
          <a:solidFill>
            <a:schemeClr val="bg1"/>
          </a:solidFill>
          <a:ln w="19050">
            <a:solidFill>
              <a:srgbClr val="993366"/>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993366"/>
                </a:solidFill>
              </a:rPr>
              <a:t>Les ressources humaines bénévoles</a:t>
            </a:r>
          </a:p>
        </p:txBody>
      </p:sp>
      <p:sp>
        <p:nvSpPr>
          <p:cNvPr id="11" name="Rectangle 10">
            <a:extLst>
              <a:ext uri="{FF2B5EF4-FFF2-40B4-BE49-F238E27FC236}">
                <a16:creationId xmlns:a16="http://schemas.microsoft.com/office/drawing/2014/main" id="{38A01CBA-79BF-E1DE-45FC-452916CB7BE8}"/>
              </a:ext>
            </a:extLst>
          </p:cNvPr>
          <p:cNvSpPr/>
          <p:nvPr/>
        </p:nvSpPr>
        <p:spPr>
          <a:xfrm>
            <a:off x="838200" y="5804193"/>
            <a:ext cx="9352442" cy="461665"/>
          </a:xfrm>
          <a:prstGeom prst="rect">
            <a:avLst/>
          </a:prstGeom>
        </p:spPr>
        <p:txBody>
          <a:bodyPr wrap="square">
            <a:spAutoFit/>
          </a:bodyPr>
          <a:lstStyle/>
          <a:p>
            <a:r>
              <a:rPr lang="fr-FR" sz="1200" dirty="0">
                <a:solidFill>
                  <a:schemeClr val="tx1">
                    <a:lumMod val="65000"/>
                    <a:lumOff val="35000"/>
                  </a:schemeClr>
                </a:solidFill>
              </a:rPr>
              <a:t>Lecture : pour 64% des dirigeants d’associations de moins de 10 000 € de budget, le bénévolat est un sujet de préoccupation. 48% sont inquiets pour le renouvellement des dirigeants, et 26% pour leurs motivations. </a:t>
            </a:r>
          </a:p>
        </p:txBody>
      </p:sp>
      <p:sp>
        <p:nvSpPr>
          <p:cNvPr id="12" name="Flèche : droite 11">
            <a:extLst>
              <a:ext uri="{FF2B5EF4-FFF2-40B4-BE49-F238E27FC236}">
                <a16:creationId xmlns:a16="http://schemas.microsoft.com/office/drawing/2014/main" id="{10D5DB30-D57F-9274-AD0F-5BE18ED577B8}"/>
              </a:ext>
            </a:extLst>
          </p:cNvPr>
          <p:cNvSpPr/>
          <p:nvPr/>
        </p:nvSpPr>
        <p:spPr>
          <a:xfrm rot="9398555">
            <a:off x="3769073" y="1803883"/>
            <a:ext cx="503274" cy="255182"/>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47CC47B-01C9-5743-88A2-BCEB1FE2B9C9}"/>
              </a:ext>
            </a:extLst>
          </p:cNvPr>
          <p:cNvSpPr txBox="1"/>
          <p:nvPr/>
        </p:nvSpPr>
        <p:spPr>
          <a:xfrm>
            <a:off x="4405424" y="1547770"/>
            <a:ext cx="2338276" cy="578882"/>
          </a:xfrm>
          <a:prstGeom prst="roundRect">
            <a:avLst/>
          </a:prstGeom>
          <a:solidFill>
            <a:schemeClr val="bg1"/>
          </a:solidFill>
          <a:ln>
            <a:solidFill>
              <a:schemeClr val="accent2"/>
            </a:solidFill>
          </a:ln>
        </p:spPr>
        <p:txBody>
          <a:bodyPr wrap="square" rtlCol="0">
            <a:spAutoFit/>
          </a:bodyPr>
          <a:lstStyle/>
          <a:p>
            <a:r>
              <a:rPr lang="fr-FR" sz="1400" dirty="0">
                <a:solidFill>
                  <a:schemeClr val="accent2"/>
                </a:solidFill>
              </a:rPr>
              <a:t>Cumul des inquiétudes pour les plus petites associations.</a:t>
            </a:r>
          </a:p>
        </p:txBody>
      </p:sp>
      <p:sp>
        <p:nvSpPr>
          <p:cNvPr id="16" name="ZoneTexte 1">
            <a:extLst>
              <a:ext uri="{FF2B5EF4-FFF2-40B4-BE49-F238E27FC236}">
                <a16:creationId xmlns:a16="http://schemas.microsoft.com/office/drawing/2014/main" id="{AB3CFA27-F7A9-4E63-6C46-1195CDC18F1E}"/>
              </a:ext>
            </a:extLst>
          </p:cNvPr>
          <p:cNvSpPr txBox="1"/>
          <p:nvPr/>
        </p:nvSpPr>
        <p:spPr>
          <a:xfrm>
            <a:off x="9929033" y="2891813"/>
            <a:ext cx="2179675" cy="595424"/>
          </a:xfrm>
          <a:prstGeom prst="roundRect">
            <a:avLst/>
          </a:prstGeom>
          <a:solidFill>
            <a:schemeClr val="bg1"/>
          </a:solidFill>
          <a:ln w="28575">
            <a:solidFill>
              <a:srgbClr val="993366"/>
            </a:solidFill>
            <a:prstDash val="sysDot"/>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C34986"/>
                </a:solidFill>
              </a:rPr>
              <a:t>Le renouvellement des dirigeants</a:t>
            </a:r>
          </a:p>
        </p:txBody>
      </p:sp>
      <p:sp>
        <p:nvSpPr>
          <p:cNvPr id="17" name="ZoneTexte 1">
            <a:extLst>
              <a:ext uri="{FF2B5EF4-FFF2-40B4-BE49-F238E27FC236}">
                <a16:creationId xmlns:a16="http://schemas.microsoft.com/office/drawing/2014/main" id="{666BC4B1-95CE-62D8-79F6-2F7577F2B2F5}"/>
              </a:ext>
            </a:extLst>
          </p:cNvPr>
          <p:cNvSpPr txBox="1"/>
          <p:nvPr/>
        </p:nvSpPr>
        <p:spPr>
          <a:xfrm>
            <a:off x="9929032" y="4362835"/>
            <a:ext cx="2179675" cy="595424"/>
          </a:xfrm>
          <a:prstGeom prst="roundRect">
            <a:avLst/>
          </a:prstGeom>
          <a:solidFill>
            <a:schemeClr val="bg1"/>
          </a:solidFill>
          <a:ln w="19050">
            <a:solidFill>
              <a:srgbClr val="993366"/>
            </a:solidFill>
            <a:prstDash val="lgDash"/>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rgbClr val="CD699B"/>
                </a:solidFill>
              </a:rPr>
              <a:t>La motivation des dirigeants</a:t>
            </a:r>
          </a:p>
        </p:txBody>
      </p:sp>
      <p:sp>
        <p:nvSpPr>
          <p:cNvPr id="3" name="ZoneTexte 2"/>
          <p:cNvSpPr txBox="1"/>
          <p:nvPr/>
        </p:nvSpPr>
        <p:spPr>
          <a:xfrm>
            <a:off x="7013644" y="2500128"/>
            <a:ext cx="2082134" cy="578882"/>
          </a:xfrm>
          <a:prstGeom prst="roundRect">
            <a:avLst/>
          </a:prstGeom>
          <a:solidFill>
            <a:schemeClr val="bg1"/>
          </a:solidFill>
          <a:ln>
            <a:solidFill>
              <a:schemeClr val="accent2"/>
            </a:solidFill>
          </a:ln>
        </p:spPr>
        <p:txBody>
          <a:bodyPr wrap="square" rtlCol="0">
            <a:spAutoFit/>
          </a:bodyPr>
          <a:lstStyle/>
          <a:p>
            <a:r>
              <a:rPr lang="fr-FR" sz="1400" dirty="0">
                <a:solidFill>
                  <a:schemeClr val="accent2"/>
                </a:solidFill>
              </a:rPr>
              <a:t>Moins de tensions pour les budgets &gt; 200 000 €</a:t>
            </a:r>
          </a:p>
        </p:txBody>
      </p:sp>
      <p:sp>
        <p:nvSpPr>
          <p:cNvPr id="7" name="Flèche : droite 6">
            <a:extLst>
              <a:ext uri="{FF2B5EF4-FFF2-40B4-BE49-F238E27FC236}">
                <a16:creationId xmlns:a16="http://schemas.microsoft.com/office/drawing/2014/main" id="{44708758-4D38-F48D-2A1F-1FBF56746163}"/>
              </a:ext>
            </a:extLst>
          </p:cNvPr>
          <p:cNvSpPr/>
          <p:nvPr/>
        </p:nvSpPr>
        <p:spPr>
          <a:xfrm rot="7543552">
            <a:off x="8228065" y="3214274"/>
            <a:ext cx="360000" cy="252000"/>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05920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31DD91-D76A-9DC4-B0BF-AA353AF83310}"/>
              </a:ext>
            </a:extLst>
          </p:cNvPr>
          <p:cNvSpPr>
            <a:spLocks noGrp="1"/>
          </p:cNvSpPr>
          <p:nvPr>
            <p:ph type="title"/>
          </p:nvPr>
        </p:nvSpPr>
        <p:spPr/>
        <p:txBody>
          <a:bodyPr/>
          <a:lstStyle/>
          <a:p>
            <a:r>
              <a:rPr lang="fr-FR" dirty="0"/>
              <a:t>Finances et politiques publiques</a:t>
            </a:r>
          </a:p>
        </p:txBody>
      </p:sp>
      <p:sp>
        <p:nvSpPr>
          <p:cNvPr id="4" name="Espace réservé du numéro de diapositive 3">
            <a:extLst>
              <a:ext uri="{FF2B5EF4-FFF2-40B4-BE49-F238E27FC236}">
                <a16:creationId xmlns:a16="http://schemas.microsoft.com/office/drawing/2014/main" id="{7C6ACE74-91F9-E637-E772-2566A5167E28}"/>
              </a:ext>
            </a:extLst>
          </p:cNvPr>
          <p:cNvSpPr>
            <a:spLocks noGrp="1"/>
          </p:cNvSpPr>
          <p:nvPr>
            <p:ph type="sldNum" sz="quarter" idx="12"/>
          </p:nvPr>
        </p:nvSpPr>
        <p:spPr/>
        <p:txBody>
          <a:bodyPr/>
          <a:lstStyle/>
          <a:p>
            <a:fld id="{421C4097-D241-458C-9C8D-D8D701691FCC}" type="slidenum">
              <a:rPr lang="fr-FR" smtClean="0"/>
              <a:pPr/>
              <a:t>35</a:t>
            </a:fld>
            <a:endParaRPr lang="fr-FR"/>
          </a:p>
        </p:txBody>
      </p:sp>
      <p:graphicFrame>
        <p:nvGraphicFramePr>
          <p:cNvPr id="5" name="Graphique 4">
            <a:extLst>
              <a:ext uri="{FF2B5EF4-FFF2-40B4-BE49-F238E27FC236}">
                <a16:creationId xmlns:a16="http://schemas.microsoft.com/office/drawing/2014/main" id="{00000000-0008-0000-0300-000005000000}"/>
              </a:ext>
            </a:extLst>
          </p:cNvPr>
          <p:cNvGraphicFramePr>
            <a:graphicFrameLocks/>
          </p:cNvGraphicFramePr>
          <p:nvPr>
            <p:extLst>
              <p:ext uri="{D42A27DB-BD31-4B8C-83A1-F6EECF244321}">
                <p14:modId xmlns:p14="http://schemas.microsoft.com/office/powerpoint/2010/main" val="953473254"/>
              </p:ext>
            </p:extLst>
          </p:nvPr>
        </p:nvGraphicFramePr>
        <p:xfrm>
          <a:off x="894105" y="1652701"/>
          <a:ext cx="9488991" cy="406695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77CADF3D-1568-79E3-57BA-062173457932}"/>
              </a:ext>
            </a:extLst>
          </p:cNvPr>
          <p:cNvSpPr/>
          <p:nvPr/>
        </p:nvSpPr>
        <p:spPr>
          <a:xfrm>
            <a:off x="1477926" y="5807169"/>
            <a:ext cx="8761228" cy="461665"/>
          </a:xfrm>
          <a:prstGeom prst="rect">
            <a:avLst/>
          </a:prstGeom>
        </p:spPr>
        <p:txBody>
          <a:bodyPr wrap="square">
            <a:spAutoFit/>
          </a:bodyPr>
          <a:lstStyle/>
          <a:p>
            <a:pPr algn="just"/>
            <a:r>
              <a:rPr lang="fr-FR" sz="1200" dirty="0">
                <a:solidFill>
                  <a:schemeClr val="tx1">
                    <a:lumMod val="65000"/>
                    <a:lumOff val="35000"/>
                  </a:schemeClr>
                </a:solidFill>
              </a:rPr>
              <a:t>Lecture : pour 37% des dirigeants d’associations de moins de 10 000 € de budget, la situation financière est un sujet de préoccupation. L’évolution des politiques publiques, pour 28% d’entre eux. </a:t>
            </a:r>
            <a:endParaRPr lang="fr-FR" sz="1200" dirty="0"/>
          </a:p>
        </p:txBody>
      </p:sp>
      <p:sp>
        <p:nvSpPr>
          <p:cNvPr id="7" name="ZoneTexte 1">
            <a:extLst>
              <a:ext uri="{FF2B5EF4-FFF2-40B4-BE49-F238E27FC236}">
                <a16:creationId xmlns:a16="http://schemas.microsoft.com/office/drawing/2014/main" id="{C71FF392-EE57-0140-1876-3BA1A77DE194}"/>
              </a:ext>
            </a:extLst>
          </p:cNvPr>
          <p:cNvSpPr txBox="1"/>
          <p:nvPr/>
        </p:nvSpPr>
        <p:spPr>
          <a:xfrm>
            <a:off x="10039142" y="1940567"/>
            <a:ext cx="1440000" cy="518400"/>
          </a:xfrm>
          <a:prstGeom prst="roundRect">
            <a:avLst/>
          </a:prstGeom>
          <a:solidFill>
            <a:schemeClr val="bg1"/>
          </a:solidFill>
          <a:ln>
            <a:solidFill>
              <a:schemeClr val="tx1">
                <a:lumMod val="50000"/>
                <a:lumOff val="50000"/>
              </a:schemeClr>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chemeClr val="tx1">
                    <a:lumMod val="50000"/>
                    <a:lumOff val="50000"/>
                  </a:schemeClr>
                </a:solidFill>
              </a:rPr>
              <a:t>Situation financière</a:t>
            </a:r>
          </a:p>
        </p:txBody>
      </p:sp>
      <p:sp>
        <p:nvSpPr>
          <p:cNvPr id="8" name="ZoneTexte 1">
            <a:extLst>
              <a:ext uri="{FF2B5EF4-FFF2-40B4-BE49-F238E27FC236}">
                <a16:creationId xmlns:a16="http://schemas.microsoft.com/office/drawing/2014/main" id="{0A0A879D-3E81-A210-AF3F-AF456E2FB5FB}"/>
              </a:ext>
            </a:extLst>
          </p:cNvPr>
          <p:cNvSpPr txBox="1"/>
          <p:nvPr/>
        </p:nvSpPr>
        <p:spPr>
          <a:xfrm>
            <a:off x="10039142" y="2548257"/>
            <a:ext cx="1997157" cy="519449"/>
          </a:xfrm>
          <a:prstGeom prst="roundRect">
            <a:avLst/>
          </a:prstGeom>
          <a:solidFill>
            <a:schemeClr val="bg1"/>
          </a:solidFill>
          <a:ln>
            <a:solidFill>
              <a:schemeClr val="accent4">
                <a:lumMod val="75000"/>
              </a:schemeClr>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chemeClr val="accent4">
                    <a:lumMod val="75000"/>
                  </a:schemeClr>
                </a:solidFill>
              </a:rPr>
              <a:t>Évolution des politiques publiques</a:t>
            </a:r>
          </a:p>
        </p:txBody>
      </p:sp>
      <p:sp>
        <p:nvSpPr>
          <p:cNvPr id="9" name="ZoneTexte 8">
            <a:extLst>
              <a:ext uri="{FF2B5EF4-FFF2-40B4-BE49-F238E27FC236}">
                <a16:creationId xmlns:a16="http://schemas.microsoft.com/office/drawing/2014/main" id="{76A94726-879A-7B40-1FE9-F20F0F7E1604}"/>
              </a:ext>
            </a:extLst>
          </p:cNvPr>
          <p:cNvSpPr txBox="1"/>
          <p:nvPr/>
        </p:nvSpPr>
        <p:spPr>
          <a:xfrm>
            <a:off x="6530885" y="3594991"/>
            <a:ext cx="3619737" cy="1191816"/>
          </a:xfrm>
          <a:prstGeom prst="roundRect">
            <a:avLst/>
          </a:prstGeom>
          <a:solidFill>
            <a:schemeClr val="bg1"/>
          </a:solidFill>
          <a:ln>
            <a:solidFill>
              <a:schemeClr val="accent2"/>
            </a:solidFill>
          </a:ln>
        </p:spPr>
        <p:txBody>
          <a:bodyPr wrap="square" rtlCol="0">
            <a:spAutoFit/>
          </a:bodyPr>
          <a:lstStyle/>
          <a:p>
            <a:pPr algn="just"/>
            <a:r>
              <a:rPr lang="fr-FR" sz="1600" dirty="0">
                <a:solidFill>
                  <a:schemeClr val="accent2"/>
                </a:solidFill>
              </a:rPr>
              <a:t>Deux préoccupations qui s’accentuent avec la taille des associations, souvent en parallèle, suggérant un lien entre les finances et les politiques publiques.</a:t>
            </a:r>
          </a:p>
        </p:txBody>
      </p:sp>
      <p:sp>
        <p:nvSpPr>
          <p:cNvPr id="3" name="ZoneTexte 2">
            <a:extLst>
              <a:ext uri="{FF2B5EF4-FFF2-40B4-BE49-F238E27FC236}">
                <a16:creationId xmlns:a16="http://schemas.microsoft.com/office/drawing/2014/main" id="{CF224B6C-AE11-F957-3D93-64139796EB70}"/>
              </a:ext>
            </a:extLst>
          </p:cNvPr>
          <p:cNvSpPr txBox="1"/>
          <p:nvPr/>
        </p:nvSpPr>
        <p:spPr>
          <a:xfrm>
            <a:off x="2149776" y="1353953"/>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Sujets exprimés comme principales sources d’inquiétudes par les dirigeants</a:t>
            </a:r>
          </a:p>
        </p:txBody>
      </p:sp>
    </p:spTree>
    <p:extLst>
      <p:ext uri="{BB962C8B-B14F-4D97-AF65-F5344CB8AC3E}">
        <p14:creationId xmlns:p14="http://schemas.microsoft.com/office/powerpoint/2010/main" val="312949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3F3938-0D11-9E6F-E779-771D10FC9F7D}"/>
              </a:ext>
            </a:extLst>
          </p:cNvPr>
          <p:cNvSpPr>
            <a:spLocks noGrp="1"/>
          </p:cNvSpPr>
          <p:nvPr>
            <p:ph type="title"/>
          </p:nvPr>
        </p:nvSpPr>
        <p:spPr/>
        <p:txBody>
          <a:bodyPr/>
          <a:lstStyle/>
          <a:p>
            <a:r>
              <a:rPr lang="fr-FR" dirty="0"/>
              <a:t>Relations avec les pouvoirs publics</a:t>
            </a:r>
          </a:p>
        </p:txBody>
      </p:sp>
      <p:sp>
        <p:nvSpPr>
          <p:cNvPr id="4" name="Espace réservé du numéro de diapositive 3">
            <a:extLst>
              <a:ext uri="{FF2B5EF4-FFF2-40B4-BE49-F238E27FC236}">
                <a16:creationId xmlns:a16="http://schemas.microsoft.com/office/drawing/2014/main" id="{7767E338-70B5-B875-20FE-CA19E29E7A38}"/>
              </a:ext>
            </a:extLst>
          </p:cNvPr>
          <p:cNvSpPr>
            <a:spLocks noGrp="1"/>
          </p:cNvSpPr>
          <p:nvPr>
            <p:ph type="sldNum" sz="quarter" idx="12"/>
          </p:nvPr>
        </p:nvSpPr>
        <p:spPr/>
        <p:txBody>
          <a:bodyPr/>
          <a:lstStyle/>
          <a:p>
            <a:fld id="{421C4097-D241-458C-9C8D-D8D701691FCC}" type="slidenum">
              <a:rPr lang="fr-FR" smtClean="0"/>
              <a:pPr/>
              <a:t>36</a:t>
            </a:fld>
            <a:endParaRPr lang="fr-FR"/>
          </a:p>
        </p:txBody>
      </p:sp>
      <p:graphicFrame>
        <p:nvGraphicFramePr>
          <p:cNvPr id="5" name="Graphique 4">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1698279808"/>
              </p:ext>
            </p:extLst>
          </p:nvPr>
        </p:nvGraphicFramePr>
        <p:xfrm>
          <a:off x="988828" y="1642730"/>
          <a:ext cx="9260957" cy="4152014"/>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1">
            <a:extLst>
              <a:ext uri="{FF2B5EF4-FFF2-40B4-BE49-F238E27FC236}">
                <a16:creationId xmlns:a16="http://schemas.microsoft.com/office/drawing/2014/main" id="{22912BF5-4833-E9CA-CDC2-856CCEC216E2}"/>
              </a:ext>
            </a:extLst>
          </p:cNvPr>
          <p:cNvSpPr txBox="1"/>
          <p:nvPr/>
        </p:nvSpPr>
        <p:spPr>
          <a:xfrm>
            <a:off x="10038418" y="1966543"/>
            <a:ext cx="2041378" cy="518400"/>
          </a:xfrm>
          <a:prstGeom prst="roundRect">
            <a:avLst/>
          </a:prstGeom>
          <a:ln>
            <a:solidFill>
              <a:schemeClr val="accent2">
                <a:lumMod val="50000"/>
              </a:schemeClr>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chemeClr val="accent2">
                    <a:lumMod val="50000"/>
                  </a:schemeClr>
                </a:solidFill>
              </a:rPr>
              <a:t>Avec les collectivités territoriales</a:t>
            </a:r>
          </a:p>
        </p:txBody>
      </p:sp>
      <p:sp>
        <p:nvSpPr>
          <p:cNvPr id="7" name="ZoneTexte 1">
            <a:extLst>
              <a:ext uri="{FF2B5EF4-FFF2-40B4-BE49-F238E27FC236}">
                <a16:creationId xmlns:a16="http://schemas.microsoft.com/office/drawing/2014/main" id="{687F246B-485B-3C20-6753-389562EBCB75}"/>
              </a:ext>
            </a:extLst>
          </p:cNvPr>
          <p:cNvSpPr txBox="1"/>
          <p:nvPr/>
        </p:nvSpPr>
        <p:spPr>
          <a:xfrm>
            <a:off x="9602446" y="2698495"/>
            <a:ext cx="2041378" cy="518400"/>
          </a:xfrm>
          <a:prstGeom prst="roundRect">
            <a:avLst/>
          </a:prstGeom>
          <a:solidFill>
            <a:schemeClr val="bg1"/>
          </a:solidFill>
          <a:ln>
            <a:solidFill>
              <a:schemeClr val="accent3">
                <a:lumMod val="75000"/>
              </a:schemeClr>
            </a:solidFill>
          </a:ln>
        </p:spPr>
        <p:txBody>
          <a:bodyPr wrap="square" rtlCol="0" anchor="ctr" anchorCtr="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fr-FR" sz="1500" b="1" kern="1200" dirty="0">
                <a:solidFill>
                  <a:schemeClr val="accent3">
                    <a:lumMod val="75000"/>
                  </a:schemeClr>
                </a:solidFill>
              </a:rPr>
              <a:t>Avec les services de l’État</a:t>
            </a:r>
          </a:p>
        </p:txBody>
      </p:sp>
      <p:sp>
        <p:nvSpPr>
          <p:cNvPr id="8" name="ZoneTexte 7">
            <a:extLst>
              <a:ext uri="{FF2B5EF4-FFF2-40B4-BE49-F238E27FC236}">
                <a16:creationId xmlns:a16="http://schemas.microsoft.com/office/drawing/2014/main" id="{34A48635-704B-4AC7-DBE9-D6BDCA94F47B}"/>
              </a:ext>
            </a:extLst>
          </p:cNvPr>
          <p:cNvSpPr txBox="1"/>
          <p:nvPr/>
        </p:nvSpPr>
        <p:spPr>
          <a:xfrm>
            <a:off x="5890437" y="3594991"/>
            <a:ext cx="4260185" cy="1464231"/>
          </a:xfrm>
          <a:prstGeom prst="roundRect">
            <a:avLst/>
          </a:prstGeom>
          <a:solidFill>
            <a:schemeClr val="bg1"/>
          </a:solidFill>
          <a:ln>
            <a:solidFill>
              <a:schemeClr val="accent2"/>
            </a:solidFill>
          </a:ln>
        </p:spPr>
        <p:txBody>
          <a:bodyPr wrap="square" rtlCol="0">
            <a:spAutoFit/>
          </a:bodyPr>
          <a:lstStyle/>
          <a:p>
            <a:pPr algn="just"/>
            <a:r>
              <a:rPr lang="fr-FR" sz="1600" dirty="0">
                <a:solidFill>
                  <a:schemeClr val="accent2"/>
                </a:solidFill>
              </a:rPr>
              <a:t>Les relations avec les collectivités territoriales : un sujet de préoccupation qui domine celles qui concernent les services de l’État. Seules les plus grandes associations expriment des inquiétudes comparables.</a:t>
            </a:r>
          </a:p>
        </p:txBody>
      </p:sp>
      <p:sp>
        <p:nvSpPr>
          <p:cNvPr id="9" name="Rectangle 8">
            <a:extLst>
              <a:ext uri="{FF2B5EF4-FFF2-40B4-BE49-F238E27FC236}">
                <a16:creationId xmlns:a16="http://schemas.microsoft.com/office/drawing/2014/main" id="{477DC3CC-B125-969C-14B6-B5C26A195224}"/>
              </a:ext>
            </a:extLst>
          </p:cNvPr>
          <p:cNvSpPr/>
          <p:nvPr/>
        </p:nvSpPr>
        <p:spPr>
          <a:xfrm>
            <a:off x="1352675" y="5801703"/>
            <a:ext cx="8797947" cy="461665"/>
          </a:xfrm>
          <a:prstGeom prst="rect">
            <a:avLst/>
          </a:prstGeom>
        </p:spPr>
        <p:txBody>
          <a:bodyPr wrap="square">
            <a:spAutoFit/>
          </a:bodyPr>
          <a:lstStyle/>
          <a:p>
            <a:pPr algn="just"/>
            <a:r>
              <a:rPr lang="fr-FR" sz="1200" dirty="0">
                <a:solidFill>
                  <a:schemeClr val="tx1">
                    <a:lumMod val="65000"/>
                    <a:lumOff val="35000"/>
                  </a:schemeClr>
                </a:solidFill>
              </a:rPr>
              <a:t>Lecture : pour 19% des dirigeants d’associations de moins de 10 000 euros de budget, les relations avec les collectivités locales sont une inquiétude. Pour 12% d’entre eux, les relations avec les services de l’État. </a:t>
            </a:r>
            <a:endParaRPr lang="fr-FR" sz="1200" dirty="0"/>
          </a:p>
        </p:txBody>
      </p:sp>
      <p:pic>
        <p:nvPicPr>
          <p:cNvPr id="11" name="Imag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3253" y="1690558"/>
            <a:ext cx="410365" cy="410365"/>
          </a:xfrm>
          <a:prstGeom prst="rect">
            <a:avLst/>
          </a:prstGeom>
        </p:spPr>
      </p:pic>
      <p:sp>
        <p:nvSpPr>
          <p:cNvPr id="3" name="ZoneTexte 2">
            <a:extLst>
              <a:ext uri="{FF2B5EF4-FFF2-40B4-BE49-F238E27FC236}">
                <a16:creationId xmlns:a16="http://schemas.microsoft.com/office/drawing/2014/main" id="{2F868970-48FC-B697-64E9-FCD6C453F263}"/>
              </a:ext>
            </a:extLst>
          </p:cNvPr>
          <p:cNvSpPr txBox="1"/>
          <p:nvPr/>
        </p:nvSpPr>
        <p:spPr>
          <a:xfrm>
            <a:off x="1942215" y="1305769"/>
            <a:ext cx="8085914" cy="369332"/>
          </a:xfrm>
          <a:prstGeom prst="rect">
            <a:avLst/>
          </a:prstGeom>
          <a:solidFill>
            <a:schemeClr val="bg1"/>
          </a:solidFill>
          <a:ln>
            <a:noFill/>
          </a:ln>
        </p:spPr>
        <p:txBody>
          <a:bodyPr wrap="square" rtlCol="0">
            <a:spAutoFit/>
          </a:bodyPr>
          <a:lstStyle/>
          <a:p>
            <a:pPr algn="ctr"/>
            <a:r>
              <a:rPr lang="fr-FR" i="1" dirty="0">
                <a:solidFill>
                  <a:schemeClr val="accent2"/>
                </a:solidFill>
              </a:rPr>
              <a:t>Sujets exprimés comme principales sources d’inquiétudes par les dirigeants</a:t>
            </a:r>
          </a:p>
        </p:txBody>
      </p:sp>
    </p:spTree>
    <p:extLst>
      <p:ext uri="{BB962C8B-B14F-4D97-AF65-F5344CB8AC3E}">
        <p14:creationId xmlns:p14="http://schemas.microsoft.com/office/powerpoint/2010/main" val="26900373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108" y="3107133"/>
            <a:ext cx="10515600" cy="1750002"/>
          </a:xfrm>
        </p:spPr>
        <p:txBody>
          <a:bodyPr>
            <a:normAutofit/>
          </a:bodyPr>
          <a:lstStyle/>
          <a:p>
            <a:pPr marL="0" indent="0" algn="ctr">
              <a:buNone/>
            </a:pPr>
            <a:r>
              <a:rPr lang="fr-FR" sz="3200" dirty="0"/>
              <a:t>Zoom sur les situations les plus critiques en 2026</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37</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Tree>
    <p:extLst>
      <p:ext uri="{BB962C8B-B14F-4D97-AF65-F5344CB8AC3E}">
        <p14:creationId xmlns:p14="http://schemas.microsoft.com/office/powerpoint/2010/main" val="2380399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9375"/>
            <a:ext cx="10515600" cy="1325563"/>
          </a:xfrm>
        </p:spPr>
        <p:txBody>
          <a:bodyPr/>
          <a:lstStyle/>
          <a:p>
            <a:r>
              <a:rPr lang="fr-FR" dirty="0"/>
              <a:t>Repérer les plus fragilisées</a:t>
            </a:r>
          </a:p>
        </p:txBody>
      </p:sp>
      <p:sp>
        <p:nvSpPr>
          <p:cNvPr id="3" name="Espace réservé du contenu 2"/>
          <p:cNvSpPr>
            <a:spLocks noGrp="1"/>
          </p:cNvSpPr>
          <p:nvPr>
            <p:ph idx="1"/>
          </p:nvPr>
        </p:nvSpPr>
        <p:spPr>
          <a:xfrm>
            <a:off x="1524527" y="1601326"/>
            <a:ext cx="9426103" cy="4351338"/>
          </a:xfrm>
        </p:spPr>
        <p:txBody>
          <a:bodyPr>
            <a:normAutofit/>
          </a:bodyPr>
          <a:lstStyle/>
          <a:p>
            <a:pPr marL="0" indent="0">
              <a:lnSpc>
                <a:spcPct val="100000"/>
              </a:lnSpc>
              <a:buNone/>
            </a:pPr>
            <a:r>
              <a:rPr lang="fr-FR" sz="1800" dirty="0"/>
              <a:t>Les trois indicateurs sur la situation aujourd’hui </a:t>
            </a:r>
            <a:r>
              <a:rPr lang="fr-FR" sz="1800" dirty="0">
                <a:solidFill>
                  <a:srgbClr val="FF6600"/>
                </a:solidFill>
              </a:rPr>
              <a:t>— les finances, les ressources humaines bénévoles et la situation générale —</a:t>
            </a:r>
            <a:r>
              <a:rPr lang="fr-FR" sz="1800" dirty="0"/>
              <a:t> permettent d’identifier les associations qui rencontrent </a:t>
            </a:r>
            <a:r>
              <a:rPr lang="fr-FR" sz="1800" dirty="0">
                <a:solidFill>
                  <a:srgbClr val="FF6600"/>
                </a:solidFill>
              </a:rPr>
              <a:t>simultanément</a:t>
            </a:r>
            <a:r>
              <a:rPr lang="fr-FR" sz="1800" dirty="0"/>
              <a:t> des difficultés sur ces trois plans.</a:t>
            </a:r>
          </a:p>
          <a:p>
            <a:pPr marL="0" indent="0" algn="just">
              <a:lnSpc>
                <a:spcPct val="100000"/>
              </a:lnSpc>
              <a:buNone/>
            </a:pPr>
            <a:r>
              <a:rPr lang="fr-FR" sz="1800" dirty="0"/>
              <a:t>Cette analyse, affinée selon différents critères, permet de pointer celles qui méritent le plus d’attention et qui devraient bénéficier en priorité d’un </a:t>
            </a:r>
            <a:r>
              <a:rPr lang="fr-FR" sz="1800" dirty="0">
                <a:solidFill>
                  <a:srgbClr val="FF6600"/>
                </a:solidFill>
              </a:rPr>
              <a:t>soutien renforcé.</a:t>
            </a:r>
          </a:p>
          <a:p>
            <a:pPr marL="0" indent="0">
              <a:lnSpc>
                <a:spcPct val="100000"/>
              </a:lnSpc>
              <a:buNone/>
            </a:pPr>
            <a:r>
              <a:rPr lang="fr-FR" sz="1800" dirty="0"/>
              <a:t>Les critères sont les suivants :</a:t>
            </a:r>
          </a:p>
          <a:p>
            <a:pPr lvl="0">
              <a:lnSpc>
                <a:spcPct val="100000"/>
              </a:lnSpc>
            </a:pPr>
            <a:r>
              <a:rPr lang="fr-FR" sz="1800" dirty="0"/>
              <a:t>La présence ou non de salarié</a:t>
            </a:r>
          </a:p>
          <a:p>
            <a:pPr lvl="0">
              <a:lnSpc>
                <a:spcPct val="100000"/>
              </a:lnSpc>
            </a:pPr>
            <a:r>
              <a:rPr lang="fr-FR" sz="1800" dirty="0"/>
              <a:t>La taille de l’association mesurée à partir du budget</a:t>
            </a:r>
          </a:p>
          <a:p>
            <a:pPr lvl="0">
              <a:lnSpc>
                <a:spcPct val="100000"/>
              </a:lnSpc>
            </a:pPr>
            <a:r>
              <a:rPr lang="fr-FR" sz="1800" dirty="0"/>
              <a:t>Son domaine d’activité</a:t>
            </a:r>
          </a:p>
          <a:p>
            <a:pPr>
              <a:lnSpc>
                <a:spcPct val="100000"/>
              </a:lnSpc>
            </a:pPr>
            <a:r>
              <a:rPr lang="fr-FR" sz="1800" dirty="0"/>
              <a:t>Son territoire d’intervention : urbain, rural, quartier prioritaire de la ville, zone rurale fragile</a:t>
            </a:r>
          </a:p>
          <a:p>
            <a:pPr>
              <a:lnSpc>
                <a:spcPct val="100000"/>
              </a:lnSpc>
            </a:pPr>
            <a:r>
              <a:rPr lang="fr-FR" sz="1800" dirty="0"/>
              <a:t>Son appartenance ou non à un réseau ou une fédération</a:t>
            </a:r>
          </a:p>
          <a:p>
            <a:pPr marL="0" indent="0">
              <a:lnSpc>
                <a:spcPct val="100000"/>
              </a:lnSpc>
              <a:buNone/>
            </a:pPr>
            <a:endParaRPr lang="fr-FR" sz="1800" dirty="0"/>
          </a:p>
          <a:p>
            <a:pPr marL="0" indent="0">
              <a:lnSpc>
                <a:spcPct val="100000"/>
              </a:lnSpc>
              <a:buNone/>
            </a:pPr>
            <a:endParaRPr lang="fr-FR" sz="1800" dirty="0"/>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38</a:t>
            </a:fld>
            <a:endParaRPr lang="fr-FR"/>
          </a:p>
        </p:txBody>
      </p:sp>
    </p:spTree>
    <p:extLst>
      <p:ext uri="{BB962C8B-B14F-4D97-AF65-F5344CB8AC3E}">
        <p14:creationId xmlns:p14="http://schemas.microsoft.com/office/powerpoint/2010/main" val="7028230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2317-24BD-020F-7CB8-381DE053AE7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386C4D9-0B82-0B3A-DFFA-36A30BFE040F}"/>
              </a:ext>
            </a:extLst>
          </p:cNvPr>
          <p:cNvSpPr>
            <a:spLocks noGrp="1"/>
          </p:cNvSpPr>
          <p:nvPr>
            <p:ph type="title"/>
          </p:nvPr>
        </p:nvSpPr>
        <p:spPr>
          <a:xfrm>
            <a:off x="838200" y="79375"/>
            <a:ext cx="10515600" cy="1325563"/>
          </a:xfrm>
        </p:spPr>
        <p:txBody>
          <a:bodyPr/>
          <a:lstStyle/>
          <a:p>
            <a:r>
              <a:rPr lang="fr-FR" dirty="0"/>
              <a:t>Première urgence : </a:t>
            </a:r>
            <a:r>
              <a:rPr lang="fr-FR"/>
              <a:t>les employeurs</a:t>
            </a:r>
            <a:endParaRPr lang="fr-FR" dirty="0"/>
          </a:p>
        </p:txBody>
      </p:sp>
      <p:sp>
        <p:nvSpPr>
          <p:cNvPr id="4" name="Espace réservé du numéro de diapositive 3">
            <a:extLst>
              <a:ext uri="{FF2B5EF4-FFF2-40B4-BE49-F238E27FC236}">
                <a16:creationId xmlns:a16="http://schemas.microsoft.com/office/drawing/2014/main" id="{62AEC293-CA28-9B23-8EC3-77144AC04BC3}"/>
              </a:ext>
            </a:extLst>
          </p:cNvPr>
          <p:cNvSpPr>
            <a:spLocks noGrp="1"/>
          </p:cNvSpPr>
          <p:nvPr>
            <p:ph type="sldNum" sz="quarter" idx="12"/>
          </p:nvPr>
        </p:nvSpPr>
        <p:spPr/>
        <p:txBody>
          <a:bodyPr/>
          <a:lstStyle/>
          <a:p>
            <a:fld id="{421C4097-D241-458C-9C8D-D8D701691FCC}" type="slidenum">
              <a:rPr lang="fr-FR" smtClean="0"/>
              <a:pPr/>
              <a:t>39</a:t>
            </a:fld>
            <a:endParaRPr lang="fr-FR"/>
          </a:p>
        </p:txBody>
      </p:sp>
      <p:sp>
        <p:nvSpPr>
          <p:cNvPr id="7" name="ZoneTexte 6">
            <a:extLst>
              <a:ext uri="{FF2B5EF4-FFF2-40B4-BE49-F238E27FC236}">
                <a16:creationId xmlns:a16="http://schemas.microsoft.com/office/drawing/2014/main" id="{DE296578-D980-EC7F-44AA-70B7A8013AFC}"/>
              </a:ext>
            </a:extLst>
          </p:cNvPr>
          <p:cNvSpPr txBox="1"/>
          <p:nvPr/>
        </p:nvSpPr>
        <p:spPr>
          <a:xfrm>
            <a:off x="838200" y="1249223"/>
            <a:ext cx="10785987" cy="646331"/>
          </a:xfrm>
          <a:prstGeom prst="rect">
            <a:avLst/>
          </a:prstGeom>
          <a:noFill/>
        </p:spPr>
        <p:txBody>
          <a:bodyPr wrap="square" rtlCol="0">
            <a:spAutoFit/>
          </a:bodyPr>
          <a:lstStyle/>
          <a:p>
            <a:pPr algn="ctr"/>
            <a:r>
              <a:rPr lang="fr-FR" i="1" dirty="0">
                <a:solidFill>
                  <a:srgbClr val="FF6600"/>
                </a:solidFill>
                <a:ea typeface="+mj-ea"/>
                <a:cs typeface="+mj-cs"/>
              </a:rPr>
              <a:t>Proportion d’associations cumulant une situation difficile ou très difficile, </a:t>
            </a:r>
          </a:p>
          <a:p>
            <a:pPr algn="ctr"/>
            <a:r>
              <a:rPr lang="fr-FR" i="1" dirty="0">
                <a:solidFill>
                  <a:srgbClr val="FF6600"/>
                </a:solidFill>
                <a:ea typeface="+mj-ea"/>
                <a:cs typeface="+mj-cs"/>
              </a:rPr>
              <a:t>concernant les finances, le bénévolat et la situation générale</a:t>
            </a:r>
            <a:endParaRPr lang="fr-FR" i="1" dirty="0">
              <a:solidFill>
                <a:schemeClr val="accent5">
                  <a:lumMod val="75000"/>
                </a:schemeClr>
              </a:solidFill>
              <a:ea typeface="+mj-ea"/>
              <a:cs typeface="+mj-cs"/>
            </a:endParaRPr>
          </a:p>
        </p:txBody>
      </p:sp>
      <p:graphicFrame>
        <p:nvGraphicFramePr>
          <p:cNvPr id="14" name="Graphique 13">
            <a:extLst>
              <a:ext uri="{FF2B5EF4-FFF2-40B4-BE49-F238E27FC236}">
                <a16:creationId xmlns:a16="http://schemas.microsoft.com/office/drawing/2014/main" id="{20F43D5E-4FE4-8754-6991-58140ACD2A32}"/>
              </a:ext>
            </a:extLst>
          </p:cNvPr>
          <p:cNvGraphicFramePr>
            <a:graphicFrameLocks/>
          </p:cNvGraphicFramePr>
          <p:nvPr>
            <p:extLst>
              <p:ext uri="{D42A27DB-BD31-4B8C-83A1-F6EECF244321}">
                <p14:modId xmlns:p14="http://schemas.microsoft.com/office/powerpoint/2010/main" val="3489154794"/>
              </p:ext>
            </p:extLst>
          </p:nvPr>
        </p:nvGraphicFramePr>
        <p:xfrm>
          <a:off x="666751" y="2103735"/>
          <a:ext cx="4572000" cy="28640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aphique 14">
            <a:extLst>
              <a:ext uri="{FF2B5EF4-FFF2-40B4-BE49-F238E27FC236}">
                <a16:creationId xmlns:a16="http://schemas.microsoft.com/office/drawing/2014/main" id="{2340CE09-0B63-FAA1-C1D0-AA3FB712DF44}"/>
              </a:ext>
            </a:extLst>
          </p:cNvPr>
          <p:cNvGraphicFramePr>
            <a:graphicFrameLocks/>
          </p:cNvGraphicFramePr>
          <p:nvPr>
            <p:extLst>
              <p:ext uri="{D42A27DB-BD31-4B8C-83A1-F6EECF244321}">
                <p14:modId xmlns:p14="http://schemas.microsoft.com/office/powerpoint/2010/main" val="2807828079"/>
              </p:ext>
            </p:extLst>
          </p:nvPr>
        </p:nvGraphicFramePr>
        <p:xfrm>
          <a:off x="6042538" y="2865577"/>
          <a:ext cx="5581649"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5" name="Flèche droite 4">
            <a:extLst>
              <a:ext uri="{FF2B5EF4-FFF2-40B4-BE49-F238E27FC236}">
                <a16:creationId xmlns:a16="http://schemas.microsoft.com/office/drawing/2014/main" id="{6EE172BB-F845-E785-7C67-1DD275B4A836}"/>
              </a:ext>
            </a:extLst>
          </p:cNvPr>
          <p:cNvSpPr/>
          <p:nvPr/>
        </p:nvSpPr>
        <p:spPr>
          <a:xfrm>
            <a:off x="5195888" y="4497686"/>
            <a:ext cx="742950" cy="4701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1BDF9453-2B1A-EE5A-B9C0-E788F4AD68E9}"/>
              </a:ext>
            </a:extLst>
          </p:cNvPr>
          <p:cNvSpPr txBox="1"/>
          <p:nvPr/>
        </p:nvSpPr>
        <p:spPr>
          <a:xfrm>
            <a:off x="542926" y="5253335"/>
            <a:ext cx="4819650" cy="1191816"/>
          </a:xfrm>
          <a:prstGeom prst="roundRect">
            <a:avLst/>
          </a:prstGeom>
          <a:noFill/>
          <a:ln>
            <a:solidFill>
              <a:srgbClr val="993300"/>
            </a:solidFill>
          </a:ln>
        </p:spPr>
        <p:txBody>
          <a:bodyPr wrap="square" rtlCol="0">
            <a:spAutoFit/>
          </a:bodyPr>
          <a:lstStyle/>
          <a:p>
            <a:pPr algn="just"/>
            <a:r>
              <a:rPr lang="fr-FR" sz="1600" dirty="0">
                <a:solidFill>
                  <a:srgbClr val="C00000"/>
                </a:solidFill>
              </a:rPr>
              <a:t>En un an, la part des associations confrontées simultanément à ces trois difficultés progresse de 5 points (+ 6 000) chez les employeurs (18% en 2025) et d’un point parmi les associations sans salariés (14%).</a:t>
            </a:r>
          </a:p>
        </p:txBody>
      </p:sp>
      <p:pic>
        <p:nvPicPr>
          <p:cNvPr id="3" name="Image 2">
            <a:extLst>
              <a:ext uri="{FF2B5EF4-FFF2-40B4-BE49-F238E27FC236}">
                <a16:creationId xmlns:a16="http://schemas.microsoft.com/office/drawing/2014/main" id="{0D9CC45B-4620-7B67-90E3-9E6B31C005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2630" y="5048095"/>
            <a:ext cx="410365" cy="410365"/>
          </a:xfrm>
          <a:prstGeom prst="rect">
            <a:avLst/>
          </a:prstGeom>
        </p:spPr>
      </p:pic>
      <p:pic>
        <p:nvPicPr>
          <p:cNvPr id="6" name="Image 5">
            <a:extLst>
              <a:ext uri="{FF2B5EF4-FFF2-40B4-BE49-F238E27FC236}">
                <a16:creationId xmlns:a16="http://schemas.microsoft.com/office/drawing/2014/main" id="{239744AA-CC9B-A5AC-6D43-8B2B492C5E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2375" y="2786254"/>
            <a:ext cx="410365" cy="410365"/>
          </a:xfrm>
          <a:prstGeom prst="rect">
            <a:avLst/>
          </a:prstGeom>
        </p:spPr>
      </p:pic>
      <p:pic>
        <p:nvPicPr>
          <p:cNvPr id="8" name="Image 7">
            <a:extLst>
              <a:ext uri="{FF2B5EF4-FFF2-40B4-BE49-F238E27FC236}">
                <a16:creationId xmlns:a16="http://schemas.microsoft.com/office/drawing/2014/main" id="{9CF60735-5368-FFFF-EE90-66D8EA3781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90714" y="2786253"/>
            <a:ext cx="410365" cy="410365"/>
          </a:xfrm>
          <a:prstGeom prst="rect">
            <a:avLst/>
          </a:prstGeom>
        </p:spPr>
      </p:pic>
      <p:sp>
        <p:nvSpPr>
          <p:cNvPr id="9" name="ZoneTexte 8">
            <a:extLst>
              <a:ext uri="{FF2B5EF4-FFF2-40B4-BE49-F238E27FC236}">
                <a16:creationId xmlns:a16="http://schemas.microsoft.com/office/drawing/2014/main" id="{0699DD74-8311-BCFF-8586-CF20EBC30CBC}"/>
              </a:ext>
            </a:extLst>
          </p:cNvPr>
          <p:cNvSpPr txBox="1"/>
          <p:nvPr/>
        </p:nvSpPr>
        <p:spPr>
          <a:xfrm>
            <a:off x="2203084" y="5003708"/>
            <a:ext cx="1316293" cy="338554"/>
          </a:xfrm>
          <a:prstGeom prst="rect">
            <a:avLst/>
          </a:prstGeom>
          <a:solidFill>
            <a:schemeClr val="bg1"/>
          </a:solidFill>
          <a:ln>
            <a:solidFill>
              <a:schemeClr val="accent1">
                <a:lumMod val="75000"/>
              </a:schemeClr>
            </a:solidFill>
          </a:ln>
        </p:spPr>
        <p:txBody>
          <a:bodyPr wrap="square" rtlCol="0">
            <a:spAutoFit/>
          </a:bodyPr>
          <a:lstStyle/>
          <a:p>
            <a:pPr algn="ctr"/>
            <a:r>
              <a:rPr lang="fr-FR" sz="1600" b="1" dirty="0">
                <a:solidFill>
                  <a:schemeClr val="accent1">
                    <a:lumMod val="75000"/>
                  </a:schemeClr>
                </a:solidFill>
              </a:rPr>
              <a:t>2025 - 2026</a:t>
            </a:r>
          </a:p>
        </p:txBody>
      </p:sp>
    </p:spTree>
    <p:extLst>
      <p:ext uri="{BB962C8B-B14F-4D97-AF65-F5344CB8AC3E}">
        <p14:creationId xmlns:p14="http://schemas.microsoft.com/office/powerpoint/2010/main" val="2398119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108" y="3107133"/>
            <a:ext cx="10515600" cy="1750002"/>
          </a:xfrm>
        </p:spPr>
        <p:txBody>
          <a:bodyPr>
            <a:normAutofit/>
          </a:bodyPr>
          <a:lstStyle/>
          <a:p>
            <a:pPr marL="0" indent="0" algn="ctr">
              <a:buNone/>
            </a:pPr>
            <a:r>
              <a:rPr lang="fr-FR" sz="3200" dirty="0"/>
              <a:t>Une décennie d’observation</a:t>
            </a:r>
          </a:p>
          <a:p>
            <a:pPr marL="0" indent="0" algn="ctr">
              <a:buNone/>
            </a:pPr>
            <a:r>
              <a:rPr lang="fr-FR" sz="2400" dirty="0">
                <a:solidFill>
                  <a:srgbClr val="FF6600"/>
                </a:solidFill>
              </a:rPr>
              <a:t>Situation générale, ressources humaines bénévoles et finances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4</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Tree>
    <p:extLst>
      <p:ext uri="{BB962C8B-B14F-4D97-AF65-F5344CB8AC3E}">
        <p14:creationId xmlns:p14="http://schemas.microsoft.com/office/powerpoint/2010/main" val="7918908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9375"/>
            <a:ext cx="10515600" cy="1325563"/>
          </a:xfrm>
        </p:spPr>
        <p:txBody>
          <a:bodyPr/>
          <a:lstStyle/>
          <a:p>
            <a:r>
              <a:rPr lang="fr-FR" dirty="0"/>
              <a:t>Le sport à l’abri de la tempête ?</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40</a:t>
            </a:fld>
            <a:endParaRPr lang="fr-FR"/>
          </a:p>
        </p:txBody>
      </p:sp>
      <p:graphicFrame>
        <p:nvGraphicFramePr>
          <p:cNvPr id="6" name="Graphique 5"/>
          <p:cNvGraphicFramePr>
            <a:graphicFrameLocks/>
          </p:cNvGraphicFramePr>
          <p:nvPr>
            <p:extLst>
              <p:ext uri="{D42A27DB-BD31-4B8C-83A1-F6EECF244321}">
                <p14:modId xmlns:p14="http://schemas.microsoft.com/office/powerpoint/2010/main" val="2803955386"/>
              </p:ext>
            </p:extLst>
          </p:nvPr>
        </p:nvGraphicFramePr>
        <p:xfrm>
          <a:off x="1193385" y="2509043"/>
          <a:ext cx="942975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ZoneTexte 2">
            <a:extLst>
              <a:ext uri="{FF2B5EF4-FFF2-40B4-BE49-F238E27FC236}">
                <a16:creationId xmlns:a16="http://schemas.microsoft.com/office/drawing/2014/main" id="{BBA1A5D1-5F20-266C-D7E6-2779C8264562}"/>
              </a:ext>
            </a:extLst>
          </p:cNvPr>
          <p:cNvSpPr txBox="1"/>
          <p:nvPr/>
        </p:nvSpPr>
        <p:spPr>
          <a:xfrm>
            <a:off x="838200" y="1562895"/>
            <a:ext cx="10785987" cy="646331"/>
          </a:xfrm>
          <a:prstGeom prst="rect">
            <a:avLst/>
          </a:prstGeom>
          <a:noFill/>
        </p:spPr>
        <p:txBody>
          <a:bodyPr wrap="square" rtlCol="0">
            <a:spAutoFit/>
          </a:bodyPr>
          <a:lstStyle/>
          <a:p>
            <a:pPr algn="ctr"/>
            <a:r>
              <a:rPr lang="fr-FR" i="1" dirty="0">
                <a:solidFill>
                  <a:srgbClr val="FF6600"/>
                </a:solidFill>
                <a:ea typeface="+mj-ea"/>
                <a:cs typeface="+mj-cs"/>
              </a:rPr>
              <a:t>Proportion d’associations cumulant une situation difficile ou très difficile, </a:t>
            </a:r>
          </a:p>
          <a:p>
            <a:pPr algn="ctr"/>
            <a:r>
              <a:rPr lang="fr-FR" i="1" dirty="0">
                <a:solidFill>
                  <a:srgbClr val="FF6600"/>
                </a:solidFill>
                <a:ea typeface="+mj-ea"/>
                <a:cs typeface="+mj-cs"/>
              </a:rPr>
              <a:t>concernant les finances, le bénévolat et la situation générale</a:t>
            </a:r>
            <a:endParaRPr lang="fr-FR" i="1" dirty="0">
              <a:solidFill>
                <a:schemeClr val="accent5">
                  <a:lumMod val="75000"/>
                </a:schemeClr>
              </a:solidFill>
              <a:ea typeface="+mj-ea"/>
              <a:cs typeface="+mj-cs"/>
            </a:endParaRPr>
          </a:p>
        </p:txBody>
      </p:sp>
      <p:sp>
        <p:nvSpPr>
          <p:cNvPr id="8" name="ZoneTexte 7">
            <a:extLst>
              <a:ext uri="{FF2B5EF4-FFF2-40B4-BE49-F238E27FC236}">
                <a16:creationId xmlns:a16="http://schemas.microsoft.com/office/drawing/2014/main" id="{1F5236DD-57B1-2A67-8B37-98D8BB03F8FC}"/>
              </a:ext>
            </a:extLst>
          </p:cNvPr>
          <p:cNvSpPr txBox="1"/>
          <p:nvPr/>
        </p:nvSpPr>
        <p:spPr>
          <a:xfrm>
            <a:off x="1640681" y="5433019"/>
            <a:ext cx="8729446" cy="715089"/>
          </a:xfrm>
          <a:prstGeom prst="roundRect">
            <a:avLst/>
          </a:prstGeom>
          <a:noFill/>
          <a:ln>
            <a:solidFill>
              <a:srgbClr val="FF6600"/>
            </a:solidFill>
          </a:ln>
        </p:spPr>
        <p:txBody>
          <a:bodyPr wrap="square">
            <a:spAutoFit/>
          </a:bodyPr>
          <a:lstStyle/>
          <a:p>
            <a:r>
              <a:rPr lang="fr-FR" i="1" dirty="0">
                <a:solidFill>
                  <a:srgbClr val="FF6600"/>
                </a:solidFill>
              </a:rPr>
              <a:t>Le secteur sportif semble mieux résister que les autres grands secteurs associatifs, même si plus d'un club sur dix cumule déjà ces difficultés.</a:t>
            </a:r>
          </a:p>
        </p:txBody>
      </p:sp>
    </p:spTree>
    <p:extLst>
      <p:ext uri="{BB962C8B-B14F-4D97-AF65-F5344CB8AC3E}">
        <p14:creationId xmlns:p14="http://schemas.microsoft.com/office/powerpoint/2010/main" val="4119975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79375"/>
            <a:ext cx="10515600" cy="1325563"/>
          </a:xfrm>
        </p:spPr>
        <p:txBody>
          <a:bodyPr/>
          <a:lstStyle/>
          <a:p>
            <a:r>
              <a:rPr lang="fr-FR" dirty="0"/>
              <a:t>Les territoires fragiles en première ligne</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41</a:t>
            </a:fld>
            <a:endParaRPr lang="fr-FR"/>
          </a:p>
        </p:txBody>
      </p:sp>
      <p:sp>
        <p:nvSpPr>
          <p:cNvPr id="3" name="ZoneTexte 2">
            <a:extLst>
              <a:ext uri="{FF2B5EF4-FFF2-40B4-BE49-F238E27FC236}">
                <a16:creationId xmlns:a16="http://schemas.microsoft.com/office/drawing/2014/main" id="{F78B8E88-47B7-83C0-BFC5-4DEE9F6CC6F0}"/>
              </a:ext>
            </a:extLst>
          </p:cNvPr>
          <p:cNvSpPr txBox="1"/>
          <p:nvPr/>
        </p:nvSpPr>
        <p:spPr>
          <a:xfrm>
            <a:off x="838200" y="1464360"/>
            <a:ext cx="10785987" cy="646331"/>
          </a:xfrm>
          <a:prstGeom prst="rect">
            <a:avLst/>
          </a:prstGeom>
          <a:noFill/>
        </p:spPr>
        <p:txBody>
          <a:bodyPr wrap="square" rtlCol="0">
            <a:spAutoFit/>
          </a:bodyPr>
          <a:lstStyle/>
          <a:p>
            <a:pPr algn="ctr"/>
            <a:r>
              <a:rPr lang="fr-FR" i="1" dirty="0">
                <a:solidFill>
                  <a:srgbClr val="FF6600"/>
                </a:solidFill>
                <a:ea typeface="+mj-ea"/>
                <a:cs typeface="+mj-cs"/>
              </a:rPr>
              <a:t>Proportion d’associations cumulant une situation difficile ou très difficile, </a:t>
            </a:r>
          </a:p>
          <a:p>
            <a:pPr algn="ctr"/>
            <a:r>
              <a:rPr lang="fr-FR" i="1" dirty="0">
                <a:solidFill>
                  <a:srgbClr val="FF6600"/>
                </a:solidFill>
                <a:ea typeface="+mj-ea"/>
                <a:cs typeface="+mj-cs"/>
              </a:rPr>
              <a:t>concernant les finances, le bénévolat et la situation générale</a:t>
            </a:r>
            <a:endParaRPr lang="fr-FR" i="1" dirty="0">
              <a:solidFill>
                <a:schemeClr val="accent5">
                  <a:lumMod val="75000"/>
                </a:schemeClr>
              </a:solidFill>
              <a:ea typeface="+mj-ea"/>
              <a:cs typeface="+mj-cs"/>
            </a:endParaRPr>
          </a:p>
        </p:txBody>
      </p:sp>
      <p:sp>
        <p:nvSpPr>
          <p:cNvPr id="6" name="ZoneTexte 5">
            <a:extLst>
              <a:ext uri="{FF2B5EF4-FFF2-40B4-BE49-F238E27FC236}">
                <a16:creationId xmlns:a16="http://schemas.microsoft.com/office/drawing/2014/main" id="{3300FB83-9C17-CA2E-DEDF-D22F98873951}"/>
              </a:ext>
            </a:extLst>
          </p:cNvPr>
          <p:cNvSpPr txBox="1"/>
          <p:nvPr/>
        </p:nvSpPr>
        <p:spPr>
          <a:xfrm>
            <a:off x="1850065" y="5721373"/>
            <a:ext cx="7995684" cy="408623"/>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i="1" dirty="0">
                <a:solidFill>
                  <a:srgbClr val="FF6600"/>
                </a:solidFill>
              </a:rPr>
              <a:t>Là où les besoins sont souvent les plus forts, les associations sont les plus fragilisées.</a:t>
            </a:r>
          </a:p>
        </p:txBody>
      </p:sp>
      <p:graphicFrame>
        <p:nvGraphicFramePr>
          <p:cNvPr id="9" name="Graphique 8">
            <a:extLst>
              <a:ext uri="{FF2B5EF4-FFF2-40B4-BE49-F238E27FC236}">
                <a16:creationId xmlns:a16="http://schemas.microsoft.com/office/drawing/2014/main" id="{00000000-0008-0000-0500-000004000000}"/>
              </a:ext>
            </a:extLst>
          </p:cNvPr>
          <p:cNvGraphicFramePr>
            <a:graphicFrameLocks/>
          </p:cNvGraphicFramePr>
          <p:nvPr>
            <p:extLst>
              <p:ext uri="{D42A27DB-BD31-4B8C-83A1-F6EECF244321}">
                <p14:modId xmlns:p14="http://schemas.microsoft.com/office/powerpoint/2010/main" val="3419445267"/>
              </p:ext>
            </p:extLst>
          </p:nvPr>
        </p:nvGraphicFramePr>
        <p:xfrm>
          <a:off x="1676400" y="2305050"/>
          <a:ext cx="8248650" cy="3189971"/>
        </p:xfrm>
        <a:graphic>
          <a:graphicData uri="http://schemas.openxmlformats.org/drawingml/2006/chart">
            <c:chart xmlns:c="http://schemas.openxmlformats.org/drawingml/2006/chart" xmlns:r="http://schemas.openxmlformats.org/officeDocument/2006/relationships" r:id="rId3"/>
          </a:graphicData>
        </a:graphic>
      </p:graphicFrame>
      <p:pic>
        <p:nvPicPr>
          <p:cNvPr id="10" name="Image 9">
            <a:extLst>
              <a:ext uri="{FF2B5EF4-FFF2-40B4-BE49-F238E27FC236}">
                <a16:creationId xmlns:a16="http://schemas.microsoft.com/office/drawing/2014/main" id="{093AFDB1-2F50-105E-AC87-11E09AE4CE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6352" y="2409826"/>
            <a:ext cx="410365" cy="410365"/>
          </a:xfrm>
          <a:prstGeom prst="rect">
            <a:avLst/>
          </a:prstGeom>
        </p:spPr>
      </p:pic>
      <p:pic>
        <p:nvPicPr>
          <p:cNvPr id="11" name="Image 10">
            <a:extLst>
              <a:ext uri="{FF2B5EF4-FFF2-40B4-BE49-F238E27FC236}">
                <a16:creationId xmlns:a16="http://schemas.microsoft.com/office/drawing/2014/main" id="{4004C875-7F75-543B-EA78-2F6A66939B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8389" y="2305050"/>
            <a:ext cx="410365" cy="410365"/>
          </a:xfrm>
          <a:prstGeom prst="rect">
            <a:avLst/>
          </a:prstGeom>
        </p:spPr>
      </p:pic>
    </p:spTree>
    <p:extLst>
      <p:ext uri="{BB962C8B-B14F-4D97-AF65-F5344CB8AC3E}">
        <p14:creationId xmlns:p14="http://schemas.microsoft.com/office/powerpoint/2010/main" val="4135555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phique 10">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339609221"/>
              </p:ext>
            </p:extLst>
          </p:nvPr>
        </p:nvGraphicFramePr>
        <p:xfrm>
          <a:off x="1417685" y="2405283"/>
          <a:ext cx="9055515" cy="307496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re 1"/>
          <p:cNvSpPr>
            <a:spLocks noGrp="1"/>
          </p:cNvSpPr>
          <p:nvPr>
            <p:ph type="title"/>
          </p:nvPr>
        </p:nvSpPr>
        <p:spPr>
          <a:xfrm>
            <a:off x="838200" y="79375"/>
            <a:ext cx="10515600" cy="1325563"/>
          </a:xfrm>
        </p:spPr>
        <p:txBody>
          <a:bodyPr/>
          <a:lstStyle/>
          <a:p>
            <a:r>
              <a:rPr lang="fr-FR" dirty="0"/>
              <a:t>Les jeunes associations plus vulnérables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42</a:t>
            </a:fld>
            <a:endParaRPr lang="fr-FR"/>
          </a:p>
        </p:txBody>
      </p:sp>
      <p:sp>
        <p:nvSpPr>
          <p:cNvPr id="3" name="ZoneTexte 2">
            <a:extLst>
              <a:ext uri="{FF2B5EF4-FFF2-40B4-BE49-F238E27FC236}">
                <a16:creationId xmlns:a16="http://schemas.microsoft.com/office/drawing/2014/main" id="{BA5607DB-26CF-21A7-1C28-8A571DA616A0}"/>
              </a:ext>
            </a:extLst>
          </p:cNvPr>
          <p:cNvSpPr txBox="1"/>
          <p:nvPr/>
        </p:nvSpPr>
        <p:spPr>
          <a:xfrm>
            <a:off x="838200" y="1562895"/>
            <a:ext cx="10785987" cy="646331"/>
          </a:xfrm>
          <a:prstGeom prst="rect">
            <a:avLst/>
          </a:prstGeom>
          <a:noFill/>
        </p:spPr>
        <p:txBody>
          <a:bodyPr wrap="square" rtlCol="0">
            <a:spAutoFit/>
          </a:bodyPr>
          <a:lstStyle/>
          <a:p>
            <a:pPr algn="ctr"/>
            <a:r>
              <a:rPr lang="fr-FR" i="1" dirty="0">
                <a:solidFill>
                  <a:srgbClr val="FF6600"/>
                </a:solidFill>
                <a:ea typeface="+mj-ea"/>
                <a:cs typeface="+mj-cs"/>
              </a:rPr>
              <a:t>Proportion d’associations cumulant une situation difficile ou très difficile, </a:t>
            </a:r>
          </a:p>
          <a:p>
            <a:pPr algn="ctr"/>
            <a:r>
              <a:rPr lang="fr-FR" i="1" dirty="0">
                <a:solidFill>
                  <a:srgbClr val="FF6600"/>
                </a:solidFill>
                <a:ea typeface="+mj-ea"/>
                <a:cs typeface="+mj-cs"/>
              </a:rPr>
              <a:t>concernant les finances, le bénévolat et la situation générale</a:t>
            </a:r>
            <a:endParaRPr lang="fr-FR" i="1" dirty="0">
              <a:solidFill>
                <a:schemeClr val="accent5">
                  <a:lumMod val="75000"/>
                </a:schemeClr>
              </a:solidFill>
              <a:ea typeface="+mj-ea"/>
              <a:cs typeface="+mj-cs"/>
            </a:endParaRPr>
          </a:p>
        </p:txBody>
      </p:sp>
      <p:sp>
        <p:nvSpPr>
          <p:cNvPr id="6" name="ZoneTexte 5">
            <a:extLst>
              <a:ext uri="{FF2B5EF4-FFF2-40B4-BE49-F238E27FC236}">
                <a16:creationId xmlns:a16="http://schemas.microsoft.com/office/drawing/2014/main" id="{B1D3EED9-E1F6-300E-4E21-3C7509F9AF2A}"/>
              </a:ext>
            </a:extLst>
          </p:cNvPr>
          <p:cNvSpPr txBox="1"/>
          <p:nvPr/>
        </p:nvSpPr>
        <p:spPr>
          <a:xfrm>
            <a:off x="1535906" y="5798144"/>
            <a:ext cx="9055515" cy="71508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i="1" dirty="0">
                <a:solidFill>
                  <a:srgbClr val="FF6600"/>
                </a:solidFill>
              </a:rPr>
              <a:t>Les nouvelles associations apparaissent plus fragiles, tandis que l'appartenance à un réseau fédératif ne semble pas constituer ici un facteur majeur de différenciation.</a:t>
            </a:r>
          </a:p>
        </p:txBody>
      </p:sp>
      <p:pic>
        <p:nvPicPr>
          <p:cNvPr id="9" name="Image 8">
            <a:extLst>
              <a:ext uri="{FF2B5EF4-FFF2-40B4-BE49-F238E27FC236}">
                <a16:creationId xmlns:a16="http://schemas.microsoft.com/office/drawing/2014/main" id="{8B10DFDA-1560-0D7A-1D59-4E58B32315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5464" y="2209226"/>
            <a:ext cx="410365" cy="410365"/>
          </a:xfrm>
          <a:prstGeom prst="rect">
            <a:avLst/>
          </a:prstGeom>
        </p:spPr>
      </p:pic>
      <p:pic>
        <p:nvPicPr>
          <p:cNvPr id="10" name="Image 9">
            <a:extLst>
              <a:ext uri="{FF2B5EF4-FFF2-40B4-BE49-F238E27FC236}">
                <a16:creationId xmlns:a16="http://schemas.microsoft.com/office/drawing/2014/main" id="{27DA5E7A-03AF-26A5-097D-C6104ECE53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5422" y="2367183"/>
            <a:ext cx="410365" cy="410365"/>
          </a:xfrm>
          <a:prstGeom prst="rect">
            <a:avLst/>
          </a:prstGeom>
        </p:spPr>
      </p:pic>
    </p:spTree>
    <p:extLst>
      <p:ext uri="{BB962C8B-B14F-4D97-AF65-F5344CB8AC3E}">
        <p14:creationId xmlns:p14="http://schemas.microsoft.com/office/powerpoint/2010/main" val="1488640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D111A-1C8D-0657-81F1-8157FFFA3EB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AFBFC03-DADF-C427-3D46-2E7DB64805C3}"/>
              </a:ext>
            </a:extLst>
          </p:cNvPr>
          <p:cNvSpPr>
            <a:spLocks noGrp="1"/>
          </p:cNvSpPr>
          <p:nvPr>
            <p:ph idx="1"/>
          </p:nvPr>
        </p:nvSpPr>
        <p:spPr>
          <a:xfrm>
            <a:off x="818108" y="3107133"/>
            <a:ext cx="10515600" cy="1750002"/>
          </a:xfrm>
        </p:spPr>
        <p:txBody>
          <a:bodyPr>
            <a:normAutofit/>
          </a:bodyPr>
          <a:lstStyle/>
          <a:p>
            <a:pPr marL="0" indent="0" algn="ctr">
              <a:buNone/>
            </a:pPr>
            <a:r>
              <a:rPr lang="fr-FR" sz="3200" dirty="0"/>
              <a:t>Annexes</a:t>
            </a:r>
          </a:p>
          <a:p>
            <a:pPr marL="0" indent="0" algn="ctr">
              <a:buNone/>
            </a:pPr>
            <a:r>
              <a:rPr lang="fr-FR" sz="2400" dirty="0">
                <a:solidFill>
                  <a:srgbClr val="FF6600"/>
                </a:solidFill>
              </a:rPr>
              <a:t>Questions posées en 2026 et précisions méthodologiques</a:t>
            </a:r>
          </a:p>
        </p:txBody>
      </p:sp>
      <p:sp>
        <p:nvSpPr>
          <p:cNvPr id="4" name="Espace réservé du numéro de diapositive 3">
            <a:extLst>
              <a:ext uri="{FF2B5EF4-FFF2-40B4-BE49-F238E27FC236}">
                <a16:creationId xmlns:a16="http://schemas.microsoft.com/office/drawing/2014/main" id="{9F739B00-4C6B-9D24-61DC-864654B948C5}"/>
              </a:ext>
            </a:extLst>
          </p:cNvPr>
          <p:cNvSpPr>
            <a:spLocks noGrp="1"/>
          </p:cNvSpPr>
          <p:nvPr>
            <p:ph type="sldNum" sz="quarter" idx="12"/>
          </p:nvPr>
        </p:nvSpPr>
        <p:spPr/>
        <p:txBody>
          <a:bodyPr/>
          <a:lstStyle/>
          <a:p>
            <a:fld id="{421C4097-D241-458C-9C8D-D8D701691FCC}" type="slidenum">
              <a:rPr lang="fr-FR" smtClean="0"/>
              <a:pPr/>
              <a:t>43</a:t>
            </a:fld>
            <a:endParaRPr lang="fr-FR"/>
          </a:p>
        </p:txBody>
      </p:sp>
      <p:pic>
        <p:nvPicPr>
          <p:cNvPr id="5" name="Image 4">
            <a:extLst>
              <a:ext uri="{FF2B5EF4-FFF2-40B4-BE49-F238E27FC236}">
                <a16:creationId xmlns:a16="http://schemas.microsoft.com/office/drawing/2014/main" id="{D62C36FF-3A3F-9260-B4A7-F83662189F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Tree>
    <p:extLst>
      <p:ext uri="{BB962C8B-B14F-4D97-AF65-F5344CB8AC3E}">
        <p14:creationId xmlns:p14="http://schemas.microsoft.com/office/powerpoint/2010/main" val="2848649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24083D-FE25-4D02-DAE3-D8173770F01E}"/>
              </a:ext>
            </a:extLst>
          </p:cNvPr>
          <p:cNvSpPr>
            <a:spLocks noGrp="1"/>
          </p:cNvSpPr>
          <p:nvPr>
            <p:ph type="title"/>
          </p:nvPr>
        </p:nvSpPr>
        <p:spPr/>
        <p:txBody>
          <a:bodyPr/>
          <a:lstStyle/>
          <a:p>
            <a:r>
              <a:rPr lang="fr-FR" dirty="0"/>
              <a:t>Précisions méthodologiques</a:t>
            </a:r>
          </a:p>
        </p:txBody>
      </p:sp>
      <p:sp>
        <p:nvSpPr>
          <p:cNvPr id="3" name="Espace réservé du contenu 2">
            <a:extLst>
              <a:ext uri="{FF2B5EF4-FFF2-40B4-BE49-F238E27FC236}">
                <a16:creationId xmlns:a16="http://schemas.microsoft.com/office/drawing/2014/main" id="{778A8A5E-FBC9-EBC8-B761-CE7F4DB4BAB8}"/>
              </a:ext>
            </a:extLst>
          </p:cNvPr>
          <p:cNvSpPr>
            <a:spLocks noGrp="1"/>
          </p:cNvSpPr>
          <p:nvPr>
            <p:ph idx="1"/>
          </p:nvPr>
        </p:nvSpPr>
        <p:spPr/>
        <p:txBody>
          <a:bodyPr>
            <a:normAutofit/>
          </a:bodyPr>
          <a:lstStyle/>
          <a:p>
            <a:pPr>
              <a:lnSpc>
                <a:spcPts val="2200"/>
              </a:lnSpc>
              <a:buFont typeface="Wingdings" panose="05000000000000000000" pitchFamily="2" charset="2"/>
              <a:buChar char="§"/>
            </a:pPr>
            <a:r>
              <a:rPr lang="fr-FR" sz="1600" dirty="0">
                <a:solidFill>
                  <a:srgbClr val="FF6600"/>
                </a:solidFill>
              </a:rPr>
              <a:t>Enquête en ligne réalisée du 6 mai au 13 juin 2026.</a:t>
            </a:r>
            <a:br>
              <a:rPr lang="fr-FR" sz="1600" dirty="0">
                <a:solidFill>
                  <a:srgbClr val="FF6600"/>
                </a:solidFill>
              </a:rPr>
            </a:br>
            <a:r>
              <a:rPr lang="fr-FR" sz="1600" dirty="0"/>
              <a:t>Résultats établis à partir de 1 785 réponses uniques.</a:t>
            </a:r>
          </a:p>
          <a:p>
            <a:pPr>
              <a:lnSpc>
                <a:spcPts val="2200"/>
              </a:lnSpc>
              <a:buFont typeface="Wingdings" panose="05000000000000000000" pitchFamily="2" charset="2"/>
              <a:buChar char="§"/>
            </a:pPr>
            <a:r>
              <a:rPr lang="fr-FR" sz="1600" dirty="0">
                <a:solidFill>
                  <a:srgbClr val="FF6600"/>
                </a:solidFill>
              </a:rPr>
              <a:t>Redressement des résultats par la méthode des quotas </a:t>
            </a:r>
            <a:r>
              <a:rPr lang="fr-FR" sz="1600" dirty="0"/>
              <a:t>afin d'assurer une meilleure représentativité des différentes catégories d'associations :</a:t>
            </a:r>
          </a:p>
          <a:p>
            <a:pPr marL="627063">
              <a:lnSpc>
                <a:spcPts val="2200"/>
              </a:lnSpc>
            </a:pPr>
            <a:r>
              <a:rPr lang="fr-FR" sz="1600" dirty="0"/>
              <a:t>Pour l'ensemble des associations et pour les associations sans salarié : quotas appliqués aux variables </a:t>
            </a:r>
            <a:r>
              <a:rPr lang="fr-FR" sz="1600" dirty="0">
                <a:solidFill>
                  <a:srgbClr val="FF6600"/>
                </a:solidFill>
              </a:rPr>
              <a:t>budget </a:t>
            </a:r>
            <a:r>
              <a:rPr lang="fr-FR" sz="1600" dirty="0"/>
              <a:t>et </a:t>
            </a:r>
            <a:r>
              <a:rPr lang="fr-FR" sz="1600" dirty="0">
                <a:solidFill>
                  <a:srgbClr val="FF6600"/>
                </a:solidFill>
              </a:rPr>
              <a:t>secteur d'activité</a:t>
            </a:r>
            <a:r>
              <a:rPr lang="fr-FR" sz="1600" dirty="0"/>
              <a:t>, à partir des données de référence du </a:t>
            </a:r>
            <a:r>
              <a:rPr lang="fr-FR" sz="1600" i="1" dirty="0"/>
              <a:t>Paysage associatif français (</a:t>
            </a:r>
            <a:r>
              <a:rPr lang="fr-FR" sz="1600" dirty="0"/>
              <a:t>Juris Éditions/Dalloz, 2024)</a:t>
            </a:r>
          </a:p>
          <a:p>
            <a:pPr marL="627063">
              <a:lnSpc>
                <a:spcPts val="2200"/>
              </a:lnSpc>
            </a:pPr>
            <a:r>
              <a:rPr lang="fr-FR" sz="1600" dirty="0"/>
              <a:t>Pour les associations employeuses : quotas appliqués aux variables </a:t>
            </a:r>
            <a:r>
              <a:rPr lang="fr-FR" sz="1600" dirty="0">
                <a:solidFill>
                  <a:srgbClr val="FF6600"/>
                </a:solidFill>
              </a:rPr>
              <a:t>effectif salarié </a:t>
            </a:r>
            <a:r>
              <a:rPr lang="fr-FR" sz="1600" dirty="0"/>
              <a:t>et </a:t>
            </a:r>
            <a:r>
              <a:rPr lang="fr-FR" sz="1600" dirty="0">
                <a:solidFill>
                  <a:srgbClr val="FF6600"/>
                </a:solidFill>
              </a:rPr>
              <a:t>secteur d'activité</a:t>
            </a:r>
            <a:r>
              <a:rPr lang="fr-FR" sz="1600" dirty="0"/>
              <a:t>, à partir des données URSSAF–MSA 2025. </a:t>
            </a:r>
          </a:p>
          <a:p>
            <a:pPr>
              <a:lnSpc>
                <a:spcPts val="2200"/>
              </a:lnSpc>
              <a:buFont typeface="Wingdings" panose="05000000000000000000" pitchFamily="2" charset="2"/>
              <a:buChar char="§"/>
            </a:pPr>
            <a:r>
              <a:rPr lang="fr-FR" sz="1600" dirty="0">
                <a:solidFill>
                  <a:srgbClr val="FF6600"/>
                </a:solidFill>
              </a:rPr>
              <a:t>Questionnaire (cf. pages suivantes) :</a:t>
            </a:r>
          </a:p>
          <a:p>
            <a:pPr marL="627063" indent="-265113">
              <a:lnSpc>
                <a:spcPts val="2200"/>
              </a:lnSpc>
            </a:pPr>
            <a:r>
              <a:rPr lang="fr-FR" sz="1600" dirty="0"/>
              <a:t>6 questions récurrentes permettant le suivi dans le temps ; </a:t>
            </a:r>
          </a:p>
          <a:p>
            <a:pPr marL="627063" indent="-265113">
              <a:lnSpc>
                <a:spcPts val="2200"/>
              </a:lnSpc>
            </a:pPr>
            <a:r>
              <a:rPr lang="fr-FR" sz="1600" dirty="0"/>
              <a:t>2 questions nouvelles</a:t>
            </a:r>
          </a:p>
        </p:txBody>
      </p:sp>
      <p:sp>
        <p:nvSpPr>
          <p:cNvPr id="4" name="Espace réservé du numéro de diapositive 3">
            <a:extLst>
              <a:ext uri="{FF2B5EF4-FFF2-40B4-BE49-F238E27FC236}">
                <a16:creationId xmlns:a16="http://schemas.microsoft.com/office/drawing/2014/main" id="{443B2751-F578-A810-BE5E-250C30D3117D}"/>
              </a:ext>
            </a:extLst>
          </p:cNvPr>
          <p:cNvSpPr>
            <a:spLocks noGrp="1"/>
          </p:cNvSpPr>
          <p:nvPr>
            <p:ph type="sldNum" sz="quarter" idx="12"/>
          </p:nvPr>
        </p:nvSpPr>
        <p:spPr/>
        <p:txBody>
          <a:bodyPr/>
          <a:lstStyle/>
          <a:p>
            <a:fld id="{421C4097-D241-458C-9C8D-D8D701691FCC}" type="slidenum">
              <a:rPr lang="fr-FR" smtClean="0"/>
              <a:pPr/>
              <a:t>44</a:t>
            </a:fld>
            <a:endParaRPr lang="fr-FR"/>
          </a:p>
        </p:txBody>
      </p:sp>
    </p:spTree>
    <p:extLst>
      <p:ext uri="{BB962C8B-B14F-4D97-AF65-F5344CB8AC3E}">
        <p14:creationId xmlns:p14="http://schemas.microsoft.com/office/powerpoint/2010/main" val="3821124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3B670-2D3C-9BE0-F505-AFB117A4153C}"/>
              </a:ext>
            </a:extLst>
          </p:cNvPr>
          <p:cNvSpPr>
            <a:spLocks noGrp="1"/>
          </p:cNvSpPr>
          <p:nvPr>
            <p:ph type="title"/>
          </p:nvPr>
        </p:nvSpPr>
        <p:spPr>
          <a:xfrm>
            <a:off x="838200" y="79375"/>
            <a:ext cx="10932042" cy="1325563"/>
          </a:xfrm>
        </p:spPr>
        <p:txBody>
          <a:bodyPr>
            <a:normAutofit/>
          </a:bodyPr>
          <a:lstStyle/>
          <a:p>
            <a:r>
              <a:rPr lang="fr-FR" sz="3400" dirty="0"/>
              <a:t>Comment se sont passés les derniers mois ? </a:t>
            </a:r>
          </a:p>
        </p:txBody>
      </p:sp>
      <p:sp>
        <p:nvSpPr>
          <p:cNvPr id="3" name="Espace réservé du contenu 2">
            <a:extLst>
              <a:ext uri="{FF2B5EF4-FFF2-40B4-BE49-F238E27FC236}">
                <a16:creationId xmlns:a16="http://schemas.microsoft.com/office/drawing/2014/main" id="{DD097D3A-BA01-67BA-9AA3-2FD2386F4A46}"/>
              </a:ext>
            </a:extLst>
          </p:cNvPr>
          <p:cNvSpPr>
            <a:spLocks noGrp="1"/>
          </p:cNvSpPr>
          <p:nvPr>
            <p:ph idx="1"/>
          </p:nvPr>
        </p:nvSpPr>
        <p:spPr>
          <a:xfrm>
            <a:off x="838200" y="1329135"/>
            <a:ext cx="10515600" cy="5103018"/>
          </a:xfrm>
        </p:spPr>
        <p:txBody>
          <a:bodyPr>
            <a:noAutofit/>
          </a:bodyPr>
          <a:lstStyle/>
          <a:p>
            <a:pPr marL="0" indent="0">
              <a:lnSpc>
                <a:spcPct val="120000"/>
              </a:lnSpc>
              <a:spcBef>
                <a:spcPts val="0"/>
              </a:spcBef>
              <a:buNone/>
            </a:pPr>
            <a:r>
              <a:rPr lang="fr-FR" sz="1200" b="1" dirty="0">
                <a:solidFill>
                  <a:srgbClr val="FF6600"/>
                </a:solidFill>
              </a:rPr>
              <a:t>1 - Depuis le début 2026, comment jugez-vous la situation générale de votre association (actions, missions, projets) ? </a:t>
            </a:r>
            <a:endParaRPr lang="fr-FR" sz="1200" dirty="0">
              <a:solidFill>
                <a:srgbClr val="FF6600"/>
              </a:solidFill>
            </a:endParaRPr>
          </a:p>
          <a:p>
            <a:pPr lvl="0">
              <a:lnSpc>
                <a:spcPct val="120000"/>
              </a:lnSpc>
              <a:spcBef>
                <a:spcPts val="0"/>
              </a:spcBef>
              <a:buFont typeface="+mj-lt"/>
              <a:buAutoNum type="alphaLcParenR"/>
            </a:pPr>
            <a:r>
              <a:rPr lang="fr-FR" sz="1200" dirty="0"/>
              <a:t>Très bonne</a:t>
            </a:r>
          </a:p>
          <a:p>
            <a:pPr lvl="0">
              <a:lnSpc>
                <a:spcPct val="120000"/>
              </a:lnSpc>
              <a:spcBef>
                <a:spcPts val="0"/>
              </a:spcBef>
              <a:buFont typeface="+mj-lt"/>
              <a:buAutoNum type="alphaLcParenR"/>
            </a:pPr>
            <a:r>
              <a:rPr lang="fr-FR" sz="1200" dirty="0"/>
              <a:t>Bonne</a:t>
            </a:r>
          </a:p>
          <a:p>
            <a:pPr lvl="0">
              <a:lnSpc>
                <a:spcPct val="120000"/>
              </a:lnSpc>
              <a:spcBef>
                <a:spcPts val="0"/>
              </a:spcBef>
              <a:buFont typeface="+mj-lt"/>
              <a:buAutoNum type="alphaLcParenR"/>
            </a:pPr>
            <a:r>
              <a:rPr lang="fr-FR" sz="1200" dirty="0"/>
              <a:t>Difficile</a:t>
            </a:r>
          </a:p>
          <a:p>
            <a:pPr lvl="0">
              <a:lnSpc>
                <a:spcPct val="120000"/>
              </a:lnSpc>
              <a:spcBef>
                <a:spcPts val="0"/>
              </a:spcBef>
              <a:buFont typeface="+mj-lt"/>
              <a:buAutoNum type="alphaLcParenR"/>
            </a:pPr>
            <a:r>
              <a:rPr lang="fr-FR" sz="1200" dirty="0"/>
              <a:t>Très difficile</a:t>
            </a:r>
          </a:p>
          <a:p>
            <a:pPr marL="0" indent="0">
              <a:lnSpc>
                <a:spcPct val="120000"/>
              </a:lnSpc>
              <a:spcBef>
                <a:spcPts val="0"/>
              </a:spcBef>
              <a:buNone/>
            </a:pPr>
            <a:r>
              <a:rPr lang="fr-FR" sz="1200" dirty="0"/>
              <a:t> </a:t>
            </a:r>
          </a:p>
          <a:p>
            <a:pPr marL="0" indent="0">
              <a:lnSpc>
                <a:spcPct val="120000"/>
              </a:lnSpc>
              <a:spcBef>
                <a:spcPts val="0"/>
              </a:spcBef>
              <a:buNone/>
            </a:pPr>
            <a:r>
              <a:rPr lang="fr-FR" sz="1200" b="1" dirty="0">
                <a:solidFill>
                  <a:srgbClr val="FF6600"/>
                </a:solidFill>
              </a:rPr>
              <a:t>2 – Depuis le début 2026, comment jugez-vous la situation de votre association concernant le bénévolat (nombre, disponibilité, savoir-faire…) ? </a:t>
            </a:r>
            <a:endParaRPr lang="fr-FR" sz="1200" dirty="0">
              <a:solidFill>
                <a:srgbClr val="FF6600"/>
              </a:solidFill>
            </a:endParaRPr>
          </a:p>
          <a:p>
            <a:pPr lvl="0">
              <a:lnSpc>
                <a:spcPct val="120000"/>
              </a:lnSpc>
              <a:spcBef>
                <a:spcPts val="0"/>
              </a:spcBef>
              <a:buFont typeface="+mj-lt"/>
              <a:buAutoNum type="alphaLcParenR"/>
            </a:pPr>
            <a:r>
              <a:rPr lang="fr-FR" sz="1200" dirty="0"/>
              <a:t>Très bonne </a:t>
            </a:r>
          </a:p>
          <a:p>
            <a:pPr lvl="0">
              <a:lnSpc>
                <a:spcPct val="120000"/>
              </a:lnSpc>
              <a:spcBef>
                <a:spcPts val="0"/>
              </a:spcBef>
              <a:buFont typeface="+mj-lt"/>
              <a:buAutoNum type="alphaLcParenR"/>
            </a:pPr>
            <a:r>
              <a:rPr lang="fr-FR" sz="1200" dirty="0"/>
              <a:t>Bonne </a:t>
            </a:r>
          </a:p>
          <a:p>
            <a:pPr lvl="0">
              <a:lnSpc>
                <a:spcPct val="120000"/>
              </a:lnSpc>
              <a:spcBef>
                <a:spcPts val="0"/>
              </a:spcBef>
              <a:buFont typeface="+mj-lt"/>
              <a:buAutoNum type="alphaLcParenR"/>
            </a:pPr>
            <a:r>
              <a:rPr lang="fr-FR" sz="1200" dirty="0"/>
              <a:t>Difficile </a:t>
            </a:r>
          </a:p>
          <a:p>
            <a:pPr lvl="0">
              <a:lnSpc>
                <a:spcPct val="120000"/>
              </a:lnSpc>
              <a:spcBef>
                <a:spcPts val="0"/>
              </a:spcBef>
              <a:buFont typeface="+mj-lt"/>
              <a:buAutoNum type="alphaLcParenR"/>
            </a:pPr>
            <a:r>
              <a:rPr lang="fr-FR" sz="1200" dirty="0"/>
              <a:t>Très difficile</a:t>
            </a:r>
          </a:p>
          <a:p>
            <a:pPr marL="0" indent="0">
              <a:lnSpc>
                <a:spcPct val="120000"/>
              </a:lnSpc>
              <a:spcBef>
                <a:spcPts val="0"/>
              </a:spcBef>
              <a:buNone/>
            </a:pPr>
            <a:r>
              <a:rPr lang="fr-FR" sz="1200" dirty="0"/>
              <a:t> </a:t>
            </a:r>
          </a:p>
          <a:p>
            <a:pPr marL="0" indent="0">
              <a:lnSpc>
                <a:spcPct val="120000"/>
              </a:lnSpc>
              <a:spcBef>
                <a:spcPts val="0"/>
              </a:spcBef>
              <a:buNone/>
            </a:pPr>
            <a:r>
              <a:rPr lang="fr-FR" sz="1200" dirty="0">
                <a:solidFill>
                  <a:srgbClr val="FF6600"/>
                </a:solidFill>
              </a:rPr>
              <a:t> </a:t>
            </a:r>
            <a:r>
              <a:rPr lang="fr-FR" sz="1200" b="1" dirty="0">
                <a:solidFill>
                  <a:srgbClr val="FF6600"/>
                </a:solidFill>
              </a:rPr>
              <a:t>3 – Depuis le début 2026, comment jugez-vous la situation financière de votre association ? </a:t>
            </a:r>
          </a:p>
          <a:p>
            <a:pPr>
              <a:lnSpc>
                <a:spcPct val="120000"/>
              </a:lnSpc>
              <a:spcBef>
                <a:spcPts val="0"/>
              </a:spcBef>
              <a:buFont typeface="+mj-lt"/>
              <a:buAutoNum type="alphaLcParenR"/>
            </a:pPr>
            <a:r>
              <a:rPr lang="fr-FR" sz="1200" dirty="0"/>
              <a:t>Très bonne</a:t>
            </a:r>
          </a:p>
          <a:p>
            <a:pPr lvl="0">
              <a:lnSpc>
                <a:spcPct val="120000"/>
              </a:lnSpc>
              <a:spcBef>
                <a:spcPts val="0"/>
              </a:spcBef>
              <a:buFont typeface="+mj-lt"/>
              <a:buAutoNum type="alphaLcParenR"/>
            </a:pPr>
            <a:r>
              <a:rPr lang="fr-FR" sz="1200" dirty="0"/>
              <a:t>Bonne</a:t>
            </a:r>
          </a:p>
          <a:p>
            <a:pPr lvl="0">
              <a:lnSpc>
                <a:spcPct val="120000"/>
              </a:lnSpc>
              <a:spcBef>
                <a:spcPts val="0"/>
              </a:spcBef>
              <a:buFont typeface="+mj-lt"/>
              <a:buAutoNum type="alphaLcParenR"/>
            </a:pPr>
            <a:r>
              <a:rPr lang="fr-FR" sz="1200" dirty="0"/>
              <a:t>Difficile</a:t>
            </a:r>
          </a:p>
          <a:p>
            <a:pPr lvl="0">
              <a:lnSpc>
                <a:spcPct val="120000"/>
              </a:lnSpc>
              <a:spcBef>
                <a:spcPts val="0"/>
              </a:spcBef>
              <a:buFont typeface="+mj-lt"/>
              <a:buAutoNum type="alphaLcParenR"/>
            </a:pPr>
            <a:r>
              <a:rPr lang="fr-FR" sz="1200" dirty="0"/>
              <a:t>Très difficile</a:t>
            </a:r>
          </a:p>
          <a:p>
            <a:pPr marL="0" indent="0">
              <a:lnSpc>
                <a:spcPct val="120000"/>
              </a:lnSpc>
              <a:spcBef>
                <a:spcPts val="0"/>
              </a:spcBef>
              <a:buNone/>
            </a:pPr>
            <a:r>
              <a:rPr lang="fr-FR" sz="1200" b="1" dirty="0"/>
              <a:t> </a:t>
            </a:r>
            <a:endParaRPr lang="fr-FR" sz="1200" dirty="0"/>
          </a:p>
          <a:p>
            <a:pPr marL="0" indent="0">
              <a:lnSpc>
                <a:spcPct val="120000"/>
              </a:lnSpc>
              <a:spcBef>
                <a:spcPts val="0"/>
              </a:spcBef>
              <a:buNone/>
            </a:pPr>
            <a:r>
              <a:rPr lang="fr-FR" sz="1200" b="1" dirty="0">
                <a:solidFill>
                  <a:srgbClr val="FF6600"/>
                </a:solidFill>
              </a:rPr>
              <a:t>4 – Concernant les relations avec vos financeurs (publics et/ou privés), vous diriez que votre association… (question nouvelle en 2026)</a:t>
            </a:r>
            <a:endParaRPr lang="fr-FR" sz="1200" dirty="0">
              <a:solidFill>
                <a:srgbClr val="FF6600"/>
              </a:solidFill>
            </a:endParaRPr>
          </a:p>
          <a:p>
            <a:pPr lvl="0">
              <a:lnSpc>
                <a:spcPct val="120000"/>
              </a:lnSpc>
              <a:spcBef>
                <a:spcPts val="0"/>
              </a:spcBef>
              <a:buFont typeface="+mj-lt"/>
              <a:buAutoNum type="alphaLcParenR"/>
            </a:pPr>
            <a:r>
              <a:rPr lang="fr-FR" sz="1200" dirty="0"/>
              <a:t>Dispose des financements qui correspondent à son projet associatif</a:t>
            </a:r>
          </a:p>
          <a:p>
            <a:pPr lvl="0">
              <a:lnSpc>
                <a:spcPct val="120000"/>
              </a:lnSpc>
              <a:spcBef>
                <a:spcPts val="0"/>
              </a:spcBef>
              <a:buFont typeface="+mj-lt"/>
              <a:buAutoNum type="alphaLcParenR"/>
            </a:pPr>
            <a:r>
              <a:rPr lang="fr-FR" sz="1200" dirty="0"/>
              <a:t>Doit adapter certaines actions ou revoir certaines priorités pour répondre aux attentes des financeurs</a:t>
            </a:r>
          </a:p>
          <a:p>
            <a:pPr lvl="0">
              <a:lnSpc>
                <a:spcPct val="120000"/>
              </a:lnSpc>
              <a:spcBef>
                <a:spcPts val="0"/>
              </a:spcBef>
              <a:buFont typeface="+mj-lt"/>
              <a:buAutoNum type="alphaLcParenR"/>
            </a:pPr>
            <a:r>
              <a:rPr lang="fr-FR" sz="1200" dirty="0"/>
              <a:t>Doit remettre en question son projet associatif pour répondre aux attentes des financeurs</a:t>
            </a:r>
          </a:p>
          <a:p>
            <a:pPr lvl="0">
              <a:lnSpc>
                <a:spcPct val="120000"/>
              </a:lnSpc>
              <a:spcBef>
                <a:spcPts val="0"/>
              </a:spcBef>
              <a:buFont typeface="+mj-lt"/>
              <a:buAutoNum type="alphaLcParenR"/>
            </a:pPr>
            <a:r>
              <a:rPr lang="fr-FR" sz="1200" dirty="0"/>
              <a:t>Est contrainte de renoncer à son projet associatif et envisage de cesser son activité</a:t>
            </a:r>
          </a:p>
          <a:p>
            <a:pPr marL="0" indent="0">
              <a:lnSpc>
                <a:spcPct val="120000"/>
              </a:lnSpc>
              <a:spcBef>
                <a:spcPts val="0"/>
              </a:spcBef>
              <a:buNone/>
            </a:pPr>
            <a:endParaRPr lang="fr-FR" sz="1200" dirty="0"/>
          </a:p>
        </p:txBody>
      </p:sp>
      <p:sp>
        <p:nvSpPr>
          <p:cNvPr id="4" name="Espace réservé du numéro de diapositive 3">
            <a:extLst>
              <a:ext uri="{FF2B5EF4-FFF2-40B4-BE49-F238E27FC236}">
                <a16:creationId xmlns:a16="http://schemas.microsoft.com/office/drawing/2014/main" id="{79A1A3EF-A8AE-D706-A8AE-39A919BC2F99}"/>
              </a:ext>
            </a:extLst>
          </p:cNvPr>
          <p:cNvSpPr>
            <a:spLocks noGrp="1"/>
          </p:cNvSpPr>
          <p:nvPr>
            <p:ph type="sldNum" sz="quarter" idx="12"/>
          </p:nvPr>
        </p:nvSpPr>
        <p:spPr/>
        <p:txBody>
          <a:bodyPr/>
          <a:lstStyle/>
          <a:p>
            <a:fld id="{421C4097-D241-458C-9C8D-D8D701691FCC}" type="slidenum">
              <a:rPr lang="fr-FR" smtClean="0"/>
              <a:pPr/>
              <a:t>45</a:t>
            </a:fld>
            <a:endParaRPr lang="fr-FR"/>
          </a:p>
        </p:txBody>
      </p:sp>
    </p:spTree>
    <p:extLst>
      <p:ext uri="{BB962C8B-B14F-4D97-AF65-F5344CB8AC3E}">
        <p14:creationId xmlns:p14="http://schemas.microsoft.com/office/powerpoint/2010/main" val="35744578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668644-21B0-7489-7248-FED0C004232B}"/>
              </a:ext>
            </a:extLst>
          </p:cNvPr>
          <p:cNvSpPr>
            <a:spLocks noGrp="1"/>
          </p:cNvSpPr>
          <p:nvPr>
            <p:ph type="title"/>
          </p:nvPr>
        </p:nvSpPr>
        <p:spPr/>
        <p:txBody>
          <a:bodyPr>
            <a:normAutofit/>
          </a:bodyPr>
          <a:lstStyle/>
          <a:p>
            <a:r>
              <a:rPr lang="fr-FR" sz="3400" dirty="0"/>
              <a:t>Comment voyez-vous les prochains mois, après l’été 2026 ? </a:t>
            </a:r>
          </a:p>
        </p:txBody>
      </p:sp>
      <p:sp>
        <p:nvSpPr>
          <p:cNvPr id="4" name="Espace réservé du numéro de diapositive 3">
            <a:extLst>
              <a:ext uri="{FF2B5EF4-FFF2-40B4-BE49-F238E27FC236}">
                <a16:creationId xmlns:a16="http://schemas.microsoft.com/office/drawing/2014/main" id="{A42D27A9-2DBE-312C-1C95-C6CC955B17B5}"/>
              </a:ext>
            </a:extLst>
          </p:cNvPr>
          <p:cNvSpPr>
            <a:spLocks noGrp="1"/>
          </p:cNvSpPr>
          <p:nvPr>
            <p:ph type="sldNum" sz="quarter" idx="12"/>
          </p:nvPr>
        </p:nvSpPr>
        <p:spPr/>
        <p:txBody>
          <a:bodyPr/>
          <a:lstStyle/>
          <a:p>
            <a:fld id="{421C4097-D241-458C-9C8D-D8D701691FCC}" type="slidenum">
              <a:rPr lang="fr-FR" smtClean="0"/>
              <a:pPr/>
              <a:t>46</a:t>
            </a:fld>
            <a:endParaRPr lang="fr-FR"/>
          </a:p>
        </p:txBody>
      </p:sp>
      <p:sp>
        <p:nvSpPr>
          <p:cNvPr id="6" name="Espace réservé du contenu 2">
            <a:extLst>
              <a:ext uri="{FF2B5EF4-FFF2-40B4-BE49-F238E27FC236}">
                <a16:creationId xmlns:a16="http://schemas.microsoft.com/office/drawing/2014/main" id="{803815BD-EFDF-515C-D624-5E8DDCFF51F6}"/>
              </a:ext>
            </a:extLst>
          </p:cNvPr>
          <p:cNvSpPr>
            <a:spLocks noGrp="1"/>
          </p:cNvSpPr>
          <p:nvPr>
            <p:ph idx="1"/>
          </p:nvPr>
        </p:nvSpPr>
        <p:spPr>
          <a:xfrm>
            <a:off x="1231605" y="1325563"/>
            <a:ext cx="10763130" cy="5453062"/>
          </a:xfrm>
        </p:spPr>
        <p:txBody>
          <a:bodyPr>
            <a:noAutofit/>
          </a:bodyPr>
          <a:lstStyle/>
          <a:p>
            <a:pPr marL="0" indent="0">
              <a:lnSpc>
                <a:spcPct val="120000"/>
              </a:lnSpc>
              <a:spcBef>
                <a:spcPts val="0"/>
              </a:spcBef>
              <a:buNone/>
            </a:pPr>
            <a:r>
              <a:rPr lang="fr-FR" sz="1200" b="1" dirty="0">
                <a:solidFill>
                  <a:srgbClr val="FF6600"/>
                </a:solidFill>
              </a:rPr>
              <a:t>5 – Comment voyez-vous la situation générale de votre association (actions, missions…) au cours des prochains mois ?  </a:t>
            </a:r>
            <a:endParaRPr lang="fr-FR" sz="1200" dirty="0">
              <a:solidFill>
                <a:srgbClr val="FF6600"/>
              </a:solidFill>
            </a:endParaRPr>
          </a:p>
          <a:p>
            <a:pPr lvl="0">
              <a:lnSpc>
                <a:spcPct val="120000"/>
              </a:lnSpc>
              <a:spcBef>
                <a:spcPts val="0"/>
              </a:spcBef>
              <a:buFont typeface="+mj-lt"/>
              <a:buAutoNum type="alphaLcParenR"/>
            </a:pPr>
            <a:r>
              <a:rPr lang="fr-FR" sz="1200" dirty="0"/>
              <a:t>Très bonne		c) Difficile</a:t>
            </a:r>
          </a:p>
          <a:p>
            <a:pPr lvl="0">
              <a:lnSpc>
                <a:spcPct val="120000"/>
              </a:lnSpc>
              <a:spcBef>
                <a:spcPts val="0"/>
              </a:spcBef>
              <a:buFont typeface="+mj-lt"/>
              <a:buAutoNum type="alphaLcParenR"/>
            </a:pPr>
            <a:r>
              <a:rPr lang="fr-FR" sz="1200" dirty="0"/>
              <a:t>Bonne		d) Très difficile</a:t>
            </a:r>
          </a:p>
          <a:p>
            <a:pPr marL="0" indent="0">
              <a:lnSpc>
                <a:spcPct val="120000"/>
              </a:lnSpc>
              <a:spcBef>
                <a:spcPts val="0"/>
              </a:spcBef>
              <a:buNone/>
            </a:pPr>
            <a:br>
              <a:rPr lang="fr-FR" sz="1200" b="1" dirty="0"/>
            </a:br>
            <a:r>
              <a:rPr lang="fr-FR" sz="1200" b="1" dirty="0">
                <a:solidFill>
                  <a:srgbClr val="FF6600"/>
                </a:solidFill>
              </a:rPr>
              <a:t>6 - Envisagez-vous de nouveaux projets – ou une extension de vos activités actuelles – après l’été 2026 ?  </a:t>
            </a:r>
            <a:endParaRPr lang="fr-FR" sz="1200" dirty="0">
              <a:solidFill>
                <a:srgbClr val="FF6600"/>
              </a:solidFill>
            </a:endParaRPr>
          </a:p>
          <a:p>
            <a:pPr lvl="0">
              <a:lnSpc>
                <a:spcPct val="120000"/>
              </a:lnSpc>
              <a:spcBef>
                <a:spcPts val="0"/>
              </a:spcBef>
              <a:buFont typeface="+mj-lt"/>
              <a:buAutoNum type="alphaLcParenR"/>
            </a:pPr>
            <a:r>
              <a:rPr lang="fr-FR" sz="1200" dirty="0"/>
              <a:t>Oui, certainement			d) Non</a:t>
            </a:r>
          </a:p>
          <a:p>
            <a:pPr>
              <a:lnSpc>
                <a:spcPct val="120000"/>
              </a:lnSpc>
              <a:spcBef>
                <a:spcPts val="0"/>
              </a:spcBef>
              <a:buFont typeface="+mj-lt"/>
              <a:buAutoNum type="alphaLcParenR"/>
            </a:pPr>
            <a:r>
              <a:rPr lang="fr-FR" sz="1200" dirty="0"/>
              <a:t>Oui, peut-être			e) Au contraire, nous envisageons une réduction de nos activités au cours des prochains mois</a:t>
            </a:r>
          </a:p>
          <a:p>
            <a:pPr>
              <a:lnSpc>
                <a:spcPct val="120000"/>
              </a:lnSpc>
              <a:spcBef>
                <a:spcPts val="0"/>
              </a:spcBef>
              <a:buFont typeface="+mj-lt"/>
              <a:buAutoNum type="alphaLcParenR"/>
            </a:pPr>
            <a:r>
              <a:rPr lang="fr-FR" sz="1200" dirty="0"/>
              <a:t>Probablement pas			f) Je n’ai pas assez d’éléments pour répondre</a:t>
            </a:r>
          </a:p>
          <a:p>
            <a:pPr marL="0" indent="0">
              <a:lnSpc>
                <a:spcPct val="120000"/>
              </a:lnSpc>
              <a:spcBef>
                <a:spcPts val="0"/>
              </a:spcBef>
              <a:buNone/>
            </a:pPr>
            <a:r>
              <a:rPr lang="fr-FR" sz="1200" dirty="0"/>
              <a:t> </a:t>
            </a:r>
          </a:p>
          <a:p>
            <a:pPr marL="0" indent="0">
              <a:lnSpc>
                <a:spcPct val="120000"/>
              </a:lnSpc>
              <a:spcBef>
                <a:spcPts val="0"/>
              </a:spcBef>
              <a:buNone/>
            </a:pPr>
            <a:r>
              <a:rPr lang="fr-FR" sz="1200" b="1" dirty="0">
                <a:solidFill>
                  <a:srgbClr val="FF6600"/>
                </a:solidFill>
              </a:rPr>
              <a:t>7 – Au regard de vos perspectives pour les prochains mois, vous avez le sentiment que votre association :</a:t>
            </a:r>
            <a:r>
              <a:rPr lang="fr-FR" sz="1200" dirty="0">
                <a:solidFill>
                  <a:srgbClr val="FF6600"/>
                </a:solidFill>
              </a:rPr>
              <a:t> </a:t>
            </a:r>
            <a:r>
              <a:rPr lang="fr-FR" sz="1200" b="1" dirty="0">
                <a:solidFill>
                  <a:srgbClr val="FF6600"/>
                </a:solidFill>
              </a:rPr>
              <a:t>(question nouvelle en 2026)</a:t>
            </a:r>
            <a:endParaRPr lang="fr-FR" sz="1200" dirty="0">
              <a:solidFill>
                <a:srgbClr val="FF6600"/>
              </a:solidFill>
            </a:endParaRPr>
          </a:p>
          <a:p>
            <a:pPr lvl="0">
              <a:lnSpc>
                <a:spcPct val="120000"/>
              </a:lnSpc>
              <a:spcBef>
                <a:spcPts val="0"/>
              </a:spcBef>
              <a:buFont typeface="+mj-lt"/>
              <a:buAutoNum type="alphaLcParenR"/>
            </a:pPr>
            <a:r>
              <a:rPr lang="fr-FR" sz="1200" dirty="0"/>
              <a:t>Pourra s’adapter sans difficulté majeure</a:t>
            </a:r>
          </a:p>
          <a:p>
            <a:pPr lvl="0">
              <a:lnSpc>
                <a:spcPct val="120000"/>
              </a:lnSpc>
              <a:spcBef>
                <a:spcPts val="0"/>
              </a:spcBef>
              <a:buFont typeface="+mj-lt"/>
              <a:buAutoNum type="alphaLcParenR"/>
            </a:pPr>
            <a:r>
              <a:rPr lang="fr-FR" sz="1200" dirty="0"/>
              <a:t>Pourra s’adapter en ajustant son fonctionnement ou ses actions</a:t>
            </a:r>
          </a:p>
          <a:p>
            <a:pPr lvl="0">
              <a:lnSpc>
                <a:spcPct val="120000"/>
              </a:lnSpc>
              <a:spcBef>
                <a:spcPts val="0"/>
              </a:spcBef>
              <a:buFont typeface="+mj-lt"/>
              <a:buAutoNum type="alphaLcParenR"/>
            </a:pPr>
            <a:r>
              <a:rPr lang="fr-FR" sz="1200" dirty="0"/>
              <a:t>Devra réduire certaines actions ou renoncer à des projets</a:t>
            </a:r>
          </a:p>
          <a:p>
            <a:pPr lvl="0">
              <a:lnSpc>
                <a:spcPct val="120000"/>
              </a:lnSpc>
              <a:spcBef>
                <a:spcPts val="0"/>
              </a:spcBef>
              <a:buFont typeface="+mj-lt"/>
              <a:buAutoNum type="alphaLcParenR"/>
            </a:pPr>
            <a:r>
              <a:rPr lang="fr-FR" sz="1200" dirty="0"/>
              <a:t>Sera contrainte de revoir son projet associatif en profondeur</a:t>
            </a:r>
          </a:p>
          <a:p>
            <a:pPr lvl="0">
              <a:lnSpc>
                <a:spcPct val="120000"/>
              </a:lnSpc>
              <a:spcBef>
                <a:spcPts val="0"/>
              </a:spcBef>
              <a:buFont typeface="+mj-lt"/>
              <a:buAutoNum type="alphaLcParenR"/>
            </a:pPr>
            <a:r>
              <a:rPr lang="fr-FR" sz="1200" dirty="0"/>
              <a:t>Sera amenée à cesser son activité</a:t>
            </a:r>
          </a:p>
          <a:p>
            <a:pPr marL="0" indent="0">
              <a:lnSpc>
                <a:spcPct val="120000"/>
              </a:lnSpc>
              <a:spcBef>
                <a:spcPts val="0"/>
              </a:spcBef>
              <a:buNone/>
            </a:pPr>
            <a:r>
              <a:rPr lang="fr-FR" sz="1200" dirty="0"/>
              <a:t> </a:t>
            </a:r>
          </a:p>
          <a:p>
            <a:pPr marL="0" indent="0">
              <a:lnSpc>
                <a:spcPct val="120000"/>
              </a:lnSpc>
              <a:spcBef>
                <a:spcPts val="0"/>
              </a:spcBef>
              <a:buNone/>
            </a:pPr>
            <a:r>
              <a:rPr lang="fr-FR" sz="1200" b="1" dirty="0">
                <a:solidFill>
                  <a:srgbClr val="FF6600"/>
                </a:solidFill>
              </a:rPr>
              <a:t>8 - Si vous avez des sujets d’inquiétude, lesquels vous semblent </a:t>
            </a:r>
            <a:r>
              <a:rPr lang="fr-FR" sz="1200" b="1" u="sng" dirty="0">
                <a:solidFill>
                  <a:srgbClr val="FF6600"/>
                </a:solidFill>
              </a:rPr>
              <a:t>les plus importants</a:t>
            </a:r>
            <a:r>
              <a:rPr lang="fr-FR" sz="1200" b="1" dirty="0">
                <a:solidFill>
                  <a:srgbClr val="FF6600"/>
                </a:solidFill>
              </a:rPr>
              <a:t> pour les prochains mois ?  </a:t>
            </a:r>
            <a:r>
              <a:rPr lang="fr-FR" sz="1200" i="1" dirty="0">
                <a:solidFill>
                  <a:srgbClr val="FF6600"/>
                </a:solidFill>
              </a:rPr>
              <a:t>Plusieurs réponses possibles</a:t>
            </a:r>
            <a:r>
              <a:rPr lang="fr-FR" sz="1200" b="1" dirty="0">
                <a:solidFill>
                  <a:srgbClr val="FF6600"/>
                </a:solidFill>
              </a:rPr>
              <a:t> (question nouvelle en 2026)</a:t>
            </a:r>
            <a:endParaRPr lang="fr-FR" sz="1200" dirty="0">
              <a:solidFill>
                <a:srgbClr val="FF6600"/>
              </a:solidFill>
            </a:endParaRPr>
          </a:p>
          <a:p>
            <a:pPr>
              <a:lnSpc>
                <a:spcPct val="120000"/>
              </a:lnSpc>
              <a:spcBef>
                <a:spcPts val="0"/>
              </a:spcBef>
              <a:buFont typeface="+mj-lt"/>
              <a:buAutoNum type="alphaLcParenR"/>
            </a:pPr>
            <a:r>
              <a:rPr lang="fr-FR" sz="1200" dirty="0"/>
              <a:t>La situation financière						g) La diminution du nombre d’adhérents</a:t>
            </a:r>
          </a:p>
          <a:p>
            <a:pPr>
              <a:lnSpc>
                <a:spcPct val="120000"/>
              </a:lnSpc>
              <a:spcBef>
                <a:spcPts val="0"/>
              </a:spcBef>
              <a:buFont typeface="+mj-lt"/>
              <a:buAutoNum type="alphaLcParenR"/>
            </a:pPr>
            <a:r>
              <a:rPr lang="fr-FR" sz="1200" dirty="0"/>
              <a:t>Les moyens matériels, y compris les locaux				h) Les relations avec les collectivités territoriales</a:t>
            </a:r>
          </a:p>
          <a:p>
            <a:pPr>
              <a:lnSpc>
                <a:spcPct val="120000"/>
              </a:lnSpc>
              <a:spcBef>
                <a:spcPts val="0"/>
              </a:spcBef>
              <a:buFont typeface="+mj-lt"/>
              <a:buAutoNum type="alphaLcParenR"/>
            </a:pPr>
            <a:r>
              <a:rPr lang="fr-FR" sz="1200" dirty="0"/>
              <a:t>Les ressources humaines bénévoles disponibles pour les activités de l’association		i) Les relations avec les services de l’État</a:t>
            </a:r>
          </a:p>
          <a:p>
            <a:pPr>
              <a:lnSpc>
                <a:spcPct val="120000"/>
              </a:lnSpc>
              <a:spcBef>
                <a:spcPts val="0"/>
              </a:spcBef>
              <a:buFont typeface="+mj-lt"/>
              <a:buAutoNum type="alphaLcParenR"/>
            </a:pPr>
            <a:r>
              <a:rPr lang="fr-FR" sz="1200" dirty="0"/>
              <a:t>Les ressources humaines salariées					j) L’évolution des politiques publiques</a:t>
            </a:r>
          </a:p>
          <a:p>
            <a:pPr>
              <a:lnSpc>
                <a:spcPct val="120000"/>
              </a:lnSpc>
              <a:spcBef>
                <a:spcPts val="0"/>
              </a:spcBef>
              <a:buFont typeface="+mj-lt"/>
              <a:buAutoNum type="alphaLcParenR"/>
            </a:pPr>
            <a:r>
              <a:rPr lang="fr-FR" sz="1200" dirty="0"/>
              <a:t>La motivation et l’investissement des membres de l’équipe dirigeante			k) Les relations avec nos partenaires privés, dont les entreprises</a:t>
            </a:r>
          </a:p>
          <a:p>
            <a:pPr>
              <a:lnSpc>
                <a:spcPct val="120000"/>
              </a:lnSpc>
              <a:spcBef>
                <a:spcPts val="0"/>
              </a:spcBef>
              <a:buFont typeface="+mj-lt"/>
              <a:buAutoNum type="alphaLcParenR"/>
            </a:pPr>
            <a:r>
              <a:rPr lang="fr-FR" sz="1200" dirty="0"/>
              <a:t>Le renouvellement des dirigeants bénévoles 				l) La concurrence éventuelle avec le secteur privé lucratif </a:t>
            </a:r>
          </a:p>
          <a:p>
            <a:pPr marL="0" indent="0">
              <a:lnSpc>
                <a:spcPct val="120000"/>
              </a:lnSpc>
              <a:spcBef>
                <a:spcPts val="0"/>
              </a:spcBef>
              <a:buNone/>
            </a:pPr>
            <a:r>
              <a:rPr lang="fr-FR" sz="1200" dirty="0"/>
              <a:t>	</a:t>
            </a:r>
          </a:p>
        </p:txBody>
      </p:sp>
    </p:spTree>
    <p:extLst>
      <p:ext uri="{BB962C8B-B14F-4D97-AF65-F5344CB8AC3E}">
        <p14:creationId xmlns:p14="http://schemas.microsoft.com/office/powerpoint/2010/main" val="23967690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Recherches &amp; Solidarités</a:t>
            </a:r>
          </a:p>
        </p:txBody>
      </p:sp>
      <p:sp>
        <p:nvSpPr>
          <p:cNvPr id="5" name="TextShape 2"/>
          <p:cNvSpPr txBox="1"/>
          <p:nvPr/>
        </p:nvSpPr>
        <p:spPr>
          <a:xfrm>
            <a:off x="1341373" y="1522362"/>
            <a:ext cx="9458035" cy="869760"/>
          </a:xfrm>
          <a:prstGeom prst="rect">
            <a:avLst/>
          </a:prstGeom>
          <a:noFill/>
          <a:ln>
            <a:noFill/>
          </a:ln>
        </p:spPr>
        <p:txBody>
          <a:bodyPr>
            <a:noAutofit/>
          </a:bodyPr>
          <a:lstStyle/>
          <a:p>
            <a:pPr algn="ctr">
              <a:lnSpc>
                <a:spcPct val="90000"/>
              </a:lnSpc>
              <a:spcBef>
                <a:spcPts val="600"/>
              </a:spcBef>
            </a:pPr>
            <a:r>
              <a:rPr lang="fr-FR" sz="2000" b="0" i="1" strike="noStrike" spc="-1" dirty="0">
                <a:solidFill>
                  <a:srgbClr val="2F5597"/>
                </a:solidFill>
                <a:latin typeface="Calibri"/>
              </a:rPr>
              <a:t>Un réseau associatif d’experts et d’universitaires au service des solidarités, </a:t>
            </a:r>
          </a:p>
          <a:p>
            <a:pPr algn="ctr">
              <a:lnSpc>
                <a:spcPct val="90000"/>
              </a:lnSpc>
              <a:spcBef>
                <a:spcPts val="600"/>
              </a:spcBef>
            </a:pPr>
            <a:r>
              <a:rPr lang="fr-FR" sz="2000" b="0" i="1" strike="noStrike" spc="-1" dirty="0">
                <a:solidFill>
                  <a:srgbClr val="2F5597"/>
                </a:solidFill>
                <a:latin typeface="Calibri"/>
              </a:rPr>
              <a:t>en général, et du monde associatif en particulier</a:t>
            </a:r>
            <a:endParaRPr lang="fr-FR" sz="2000" b="0" strike="noStrike" spc="-1" dirty="0">
              <a:solidFill>
                <a:srgbClr val="000000"/>
              </a:solidFill>
              <a:latin typeface="Calibri"/>
            </a:endParaRPr>
          </a:p>
        </p:txBody>
      </p:sp>
      <p:grpSp>
        <p:nvGrpSpPr>
          <p:cNvPr id="13" name="Groupe 12"/>
          <p:cNvGrpSpPr/>
          <p:nvPr/>
        </p:nvGrpSpPr>
        <p:grpSpPr>
          <a:xfrm>
            <a:off x="1369928" y="2431338"/>
            <a:ext cx="9429480" cy="3041738"/>
            <a:chOff x="1390680" y="2992582"/>
            <a:chExt cx="9429480" cy="3041738"/>
          </a:xfrm>
        </p:grpSpPr>
        <p:sp>
          <p:nvSpPr>
            <p:cNvPr id="6" name="CustomShape 3"/>
            <p:cNvSpPr/>
            <p:nvPr/>
          </p:nvSpPr>
          <p:spPr>
            <a:xfrm>
              <a:off x="1390680" y="2992582"/>
              <a:ext cx="4499640" cy="3041738"/>
            </a:xfrm>
            <a:prstGeom prst="round2DiagRect">
              <a:avLst>
                <a:gd name="adj1" fmla="val 16667"/>
                <a:gd name="adj2" fmla="val 0"/>
              </a:avLst>
            </a:prstGeom>
            <a:solidFill>
              <a:schemeClr val="bg1"/>
            </a:solidFill>
            <a:ln/>
          </p:spPr>
          <p:style>
            <a:lnRef idx="2">
              <a:schemeClr val="accent1">
                <a:shade val="50000"/>
              </a:schemeClr>
            </a:lnRef>
            <a:fillRef idx="1">
              <a:schemeClr val="accent1"/>
            </a:fillRef>
            <a:effectRef idx="0">
              <a:schemeClr val="accent1"/>
            </a:effectRef>
            <a:fontRef idx="minor"/>
          </p:style>
          <p:txBody>
            <a:bodyPr lIns="90000" tIns="45000" rIns="36000" bIns="45000" anchor="b">
              <a:noAutofit/>
            </a:bodyPr>
            <a:lstStyle/>
            <a:p>
              <a:pPr>
                <a:lnSpc>
                  <a:spcPct val="100000"/>
                </a:lnSpc>
                <a:spcBef>
                  <a:spcPts val="901"/>
                </a:spcBef>
              </a:pPr>
              <a:r>
                <a:rPr lang="en-US" sz="1800" b="0" strike="noStrike" spc="-1" dirty="0">
                  <a:solidFill>
                    <a:srgbClr val="2F5597"/>
                  </a:solidFill>
                  <a:latin typeface="Calibri"/>
                </a:rPr>
                <a:t>Des données officielles actualisées </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Des enquêtes annuelles auprès des acteurs </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Une enquête triennale auprès des Français</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Des coopérations pour une expertise de terrain et des approches pluridisciplinaires</a:t>
              </a:r>
              <a:endParaRPr lang="en-US" sz="1800" b="0" strike="noStrike" spc="-1" dirty="0">
                <a:latin typeface="Arial"/>
              </a:endParaRPr>
            </a:p>
          </p:txBody>
        </p:sp>
        <p:sp>
          <p:nvSpPr>
            <p:cNvPr id="7" name="CustomShape 4"/>
            <p:cNvSpPr/>
            <p:nvPr/>
          </p:nvSpPr>
          <p:spPr>
            <a:xfrm>
              <a:off x="6153120" y="2992582"/>
              <a:ext cx="4667040" cy="3027698"/>
            </a:xfrm>
            <a:prstGeom prst="round2DiagRect">
              <a:avLst>
                <a:gd name="adj1" fmla="val 16667"/>
                <a:gd name="adj2" fmla="val 0"/>
              </a:avLst>
            </a:prstGeom>
            <a:solidFill>
              <a:schemeClr val="bg1"/>
            </a:solidFill>
            <a:ln/>
          </p:spPr>
          <p:style>
            <a:lnRef idx="2">
              <a:schemeClr val="accent1">
                <a:shade val="50000"/>
              </a:schemeClr>
            </a:lnRef>
            <a:fillRef idx="1">
              <a:schemeClr val="accent1"/>
            </a:fillRef>
            <a:effectRef idx="0">
              <a:schemeClr val="accent1"/>
            </a:effectRef>
            <a:fontRef idx="minor"/>
          </p:style>
          <p:txBody>
            <a:bodyPr lIns="90000" tIns="45000" rIns="90000" bIns="45000" anchor="b">
              <a:noAutofit/>
            </a:bodyPr>
            <a:lstStyle/>
            <a:p>
              <a:pPr>
                <a:lnSpc>
                  <a:spcPct val="100000"/>
                </a:lnSpc>
                <a:spcBef>
                  <a:spcPts val="901"/>
                </a:spcBef>
              </a:pPr>
              <a:r>
                <a:rPr lang="en-US" sz="1800" b="0" strike="noStrike" spc="-1" dirty="0">
                  <a:solidFill>
                    <a:srgbClr val="2F5597"/>
                  </a:solidFill>
                  <a:latin typeface="Calibri"/>
                </a:rPr>
                <a:t>Des publications annuelles</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Au plus près des préoccupations des acteurs</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En libre accès</a:t>
              </a:r>
              <a:endParaRPr lang="en-US" sz="1800" b="0" strike="noStrike" spc="-1" dirty="0">
                <a:latin typeface="Arial"/>
              </a:endParaRPr>
            </a:p>
            <a:p>
              <a:pPr>
                <a:lnSpc>
                  <a:spcPct val="100000"/>
                </a:lnSpc>
                <a:spcBef>
                  <a:spcPts val="901"/>
                </a:spcBef>
              </a:pPr>
              <a:r>
                <a:rPr lang="en-US" sz="1800" b="0" strike="noStrike" spc="-1" dirty="0">
                  <a:solidFill>
                    <a:srgbClr val="2F5597"/>
                  </a:solidFill>
                  <a:latin typeface="Calibri"/>
                </a:rPr>
                <a:t>Forte présence sur le net et dans la </a:t>
              </a:r>
              <a:r>
                <a:rPr lang="en-US" sz="1800" b="0" strike="noStrike" spc="-1" dirty="0" err="1">
                  <a:solidFill>
                    <a:srgbClr val="2F5597"/>
                  </a:solidFill>
                  <a:latin typeface="Calibri"/>
                </a:rPr>
                <a:t>presse</a:t>
              </a:r>
              <a:endParaRPr lang="en-US" sz="1800" b="0" strike="noStrike" spc="-1" dirty="0">
                <a:solidFill>
                  <a:srgbClr val="2F5597"/>
                </a:solidFill>
                <a:latin typeface="Calibri"/>
              </a:endParaRPr>
            </a:p>
            <a:p>
              <a:pPr>
                <a:lnSpc>
                  <a:spcPct val="100000"/>
                </a:lnSpc>
                <a:spcBef>
                  <a:spcPts val="901"/>
                </a:spcBef>
              </a:pPr>
              <a:r>
                <a:rPr lang="en-US" spc="-1" dirty="0" err="1">
                  <a:solidFill>
                    <a:srgbClr val="2F5597"/>
                  </a:solidFill>
                  <a:latin typeface="Calibri"/>
                </a:rPr>
                <a:t>Une</a:t>
              </a:r>
              <a:r>
                <a:rPr lang="en-US" spc="-1" dirty="0">
                  <a:solidFill>
                    <a:srgbClr val="2F5597"/>
                  </a:solidFill>
                  <a:latin typeface="Calibri"/>
                </a:rPr>
                <a:t> newsletter </a:t>
              </a:r>
              <a:r>
                <a:rPr lang="en-US" spc="-1" dirty="0" err="1">
                  <a:solidFill>
                    <a:srgbClr val="2F5597"/>
                  </a:solidFill>
                  <a:latin typeface="Calibri"/>
                </a:rPr>
                <a:t>mensuelle</a:t>
              </a:r>
              <a:endParaRPr lang="en-US" sz="1800" b="0" strike="noStrike" spc="-1" dirty="0">
                <a:latin typeface="Arial"/>
              </a:endParaRPr>
            </a:p>
          </p:txBody>
        </p:sp>
        <p:sp>
          <p:nvSpPr>
            <p:cNvPr id="8" name="CustomShape 5"/>
            <p:cNvSpPr/>
            <p:nvPr/>
          </p:nvSpPr>
          <p:spPr>
            <a:xfrm>
              <a:off x="2024696" y="3177951"/>
              <a:ext cx="3231607" cy="580680"/>
            </a:xfrm>
            <a:prstGeom prst="round2DiagRect">
              <a:avLst>
                <a:gd name="adj1" fmla="val 16667"/>
                <a:gd name="adj2" fmla="val 0"/>
              </a:avLst>
            </a:prstGeom>
            <a:solidFill>
              <a:schemeClr val="accent5">
                <a:lumMod val="75000"/>
              </a:scheme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US" sz="2000" b="0" strike="noStrike" spc="-1" dirty="0">
                  <a:solidFill>
                    <a:srgbClr val="FFFFFF"/>
                  </a:solidFill>
                  <a:latin typeface="Calibri"/>
                </a:rPr>
                <a:t>Améliorer la connaissance</a:t>
              </a:r>
              <a:endParaRPr lang="en-US" sz="2000" b="0" strike="noStrike" spc="-1" dirty="0">
                <a:latin typeface="Arial"/>
              </a:endParaRPr>
            </a:p>
          </p:txBody>
        </p:sp>
        <p:sp>
          <p:nvSpPr>
            <p:cNvPr id="11" name="CustomShape 5"/>
            <p:cNvSpPr/>
            <p:nvPr/>
          </p:nvSpPr>
          <p:spPr>
            <a:xfrm>
              <a:off x="6870836" y="3177951"/>
              <a:ext cx="3231607" cy="580680"/>
            </a:xfrm>
            <a:prstGeom prst="round2DiagRect">
              <a:avLst>
                <a:gd name="adj1" fmla="val 16667"/>
                <a:gd name="adj2" fmla="val 0"/>
              </a:avLst>
            </a:prstGeom>
            <a:solidFill>
              <a:schemeClr val="accent5">
                <a:lumMod val="75000"/>
              </a:schemeClr>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en-US" sz="2000" b="0" strike="noStrike" spc="-1" dirty="0">
                  <a:solidFill>
                    <a:srgbClr val="FFFFFF"/>
                  </a:solidFill>
                  <a:latin typeface="Calibri"/>
                </a:rPr>
                <a:t>Partager la connaissance</a:t>
              </a:r>
              <a:endParaRPr lang="en-US" sz="2000" b="0" strike="noStrike" spc="-1" dirty="0">
                <a:latin typeface="Arial"/>
              </a:endParaRPr>
            </a:p>
          </p:txBody>
        </p:sp>
      </p:grpSp>
      <p:sp>
        <p:nvSpPr>
          <p:cNvPr id="12" name="Rectangle 11"/>
          <p:cNvSpPr/>
          <p:nvPr/>
        </p:nvSpPr>
        <p:spPr>
          <a:xfrm>
            <a:off x="3811103" y="6053434"/>
            <a:ext cx="4139595" cy="461665"/>
          </a:xfrm>
          <a:prstGeom prst="rect">
            <a:avLst/>
          </a:prstGeom>
        </p:spPr>
        <p:txBody>
          <a:bodyPr wrap="none">
            <a:spAutoFit/>
          </a:bodyPr>
          <a:lstStyle/>
          <a:p>
            <a:pPr algn="just">
              <a:spcBef>
                <a:spcPts val="600"/>
              </a:spcBef>
              <a:buSzPct val="130000"/>
              <a:defRPr/>
            </a:pPr>
            <a:r>
              <a:rPr lang="fr-FR" altLang="fr-FR" sz="2400" dirty="0">
                <a:solidFill>
                  <a:schemeClr val="accent5">
                    <a:lumMod val="75000"/>
                  </a:schemeClr>
                </a:solidFill>
                <a:hlinkClick r:id="rId3"/>
              </a:rPr>
              <a:t>www.recherches-solidarites.org</a:t>
            </a:r>
            <a:endParaRPr lang="fr-FR" altLang="fr-FR" sz="2400" dirty="0">
              <a:solidFill>
                <a:schemeClr val="accent5">
                  <a:lumMod val="75000"/>
                </a:schemeClr>
              </a:solidFill>
            </a:endParaRPr>
          </a:p>
        </p:txBody>
      </p:sp>
      <p:pic>
        <p:nvPicPr>
          <p:cNvPr id="14"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83383" y="5004489"/>
            <a:ext cx="1195345" cy="1195345"/>
          </a:xfrm>
          <a:prstGeom prst="rect">
            <a:avLst/>
          </a:prstGeom>
        </p:spPr>
      </p:pic>
      <p:sp>
        <p:nvSpPr>
          <p:cNvPr id="15" name="Slide Number Placeholder 5"/>
          <p:cNvSpPr>
            <a:spLocks noGrp="1"/>
          </p:cNvSpPr>
          <p:nvPr>
            <p:ph type="sldNum" sz="quarter" idx="12"/>
          </p:nvPr>
        </p:nvSpPr>
        <p:spPr>
          <a:xfrm>
            <a:off x="9279903" y="6304867"/>
            <a:ext cx="2743200" cy="365125"/>
          </a:xfrm>
        </p:spPr>
        <p:txBody>
          <a:bodyPr/>
          <a:lstStyle/>
          <a:p>
            <a:fld id="{421C4097-D241-458C-9C8D-D8D701691FCC}" type="slidenum">
              <a:rPr lang="fr-FR" sz="1400" smtClean="0"/>
              <a:t>47</a:t>
            </a:fld>
            <a:endParaRPr lang="fr-FR" sz="1400" dirty="0"/>
          </a:p>
        </p:txBody>
      </p:sp>
    </p:spTree>
    <p:extLst>
      <p:ext uri="{BB962C8B-B14F-4D97-AF65-F5344CB8AC3E}">
        <p14:creationId xmlns:p14="http://schemas.microsoft.com/office/powerpoint/2010/main" val="1968041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7725" y="171155"/>
            <a:ext cx="10515600" cy="1208333"/>
          </a:xfrm>
        </p:spPr>
        <p:txBody>
          <a:bodyPr/>
          <a:lstStyle/>
          <a:p>
            <a:r>
              <a:rPr lang="fr-FR" dirty="0"/>
              <a:t>Évolution du moral des dirigeants</a:t>
            </a:r>
          </a:p>
        </p:txBody>
      </p:sp>
      <p:sp>
        <p:nvSpPr>
          <p:cNvPr id="3" name="Espace réservé du numéro de diapositive 2"/>
          <p:cNvSpPr>
            <a:spLocks noGrp="1"/>
          </p:cNvSpPr>
          <p:nvPr>
            <p:ph type="sldNum" sz="quarter" idx="12"/>
          </p:nvPr>
        </p:nvSpPr>
        <p:spPr/>
        <p:txBody>
          <a:bodyPr/>
          <a:lstStyle/>
          <a:p>
            <a:fld id="{421C4097-D241-458C-9C8D-D8D701691FCC}" type="slidenum">
              <a:rPr lang="fr-FR" smtClean="0"/>
              <a:t>5</a:t>
            </a:fld>
            <a:endParaRPr lang="fr-FR"/>
          </a:p>
        </p:txBody>
      </p:sp>
      <p:sp>
        <p:nvSpPr>
          <p:cNvPr id="4" name="ZoneTexte 3"/>
          <p:cNvSpPr txBox="1"/>
          <p:nvPr/>
        </p:nvSpPr>
        <p:spPr>
          <a:xfrm>
            <a:off x="942974" y="5710018"/>
            <a:ext cx="10593352" cy="715089"/>
          </a:xfrm>
          <a:prstGeom prst="roundRect">
            <a:avLst/>
          </a:prstGeom>
          <a:noFill/>
          <a:ln>
            <a:solidFill>
              <a:srgbClr val="FF6600"/>
            </a:solidFill>
          </a:ln>
        </p:spPr>
        <p:txBody>
          <a:bodyPr wrap="square" rtlCol="0">
            <a:spAutoFit/>
          </a:bodyPr>
          <a:lstStyle/>
          <a:p>
            <a:pPr algn="just"/>
            <a:r>
              <a:rPr lang="fr-FR" i="1" dirty="0">
                <a:solidFill>
                  <a:schemeClr val="accent2"/>
                </a:solidFill>
              </a:rPr>
              <a:t>Le bénévolat demeure le point le plus fragile aux yeux des dirigeants, malgré une amélioration depuis 2022. Les finances suscitent plus de difficultés depuis 2022. La situation générale recule nettement entre 2024 et 2026.</a:t>
            </a:r>
          </a:p>
        </p:txBody>
      </p:sp>
      <p:graphicFrame>
        <p:nvGraphicFramePr>
          <p:cNvPr id="9" name="Graphique 8"/>
          <p:cNvGraphicFramePr>
            <a:graphicFrameLocks/>
          </p:cNvGraphicFramePr>
          <p:nvPr>
            <p:extLst>
              <p:ext uri="{D42A27DB-BD31-4B8C-83A1-F6EECF244321}">
                <p14:modId xmlns:p14="http://schemas.microsoft.com/office/powerpoint/2010/main" val="2295019639"/>
              </p:ext>
            </p:extLst>
          </p:nvPr>
        </p:nvGraphicFramePr>
        <p:xfrm>
          <a:off x="751399" y="1831016"/>
          <a:ext cx="11558588" cy="3695837"/>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9">
            <a:extLst>
              <a:ext uri="{FF2B5EF4-FFF2-40B4-BE49-F238E27FC236}">
                <a16:creationId xmlns:a16="http://schemas.microsoft.com/office/drawing/2014/main" id="{82D690E4-1351-AE3E-7B07-91A865120A20}"/>
              </a:ext>
            </a:extLst>
          </p:cNvPr>
          <p:cNvSpPr txBox="1">
            <a:spLocks noChangeArrowheads="1"/>
          </p:cNvSpPr>
          <p:nvPr/>
        </p:nvSpPr>
        <p:spPr bwMode="auto">
          <a:xfrm>
            <a:off x="1837910" y="1492462"/>
            <a:ext cx="8785225" cy="338554"/>
          </a:xfrm>
          <a:prstGeom prst="rect">
            <a:avLst/>
          </a:prstGeom>
          <a:noFill/>
          <a:ln w="9525">
            <a:noFill/>
            <a:miter lim="800000"/>
            <a:headEnd/>
            <a:tailEnd/>
          </a:ln>
        </p:spPr>
        <p:txBody>
          <a:bodyPr>
            <a:spAutoFit/>
          </a:bodyPr>
          <a:lstStyle/>
          <a:p>
            <a:pPr algn="ctr"/>
            <a:r>
              <a:rPr lang="fr-FR" altLang="fr-FR" sz="1600" b="0" i="1">
                <a:solidFill>
                  <a:srgbClr val="FF6600"/>
                </a:solidFill>
              </a:rPr>
              <a:t>Sont jugées bonnes ou très bonnes, par l’ensemble des dirigeants associatifs :</a:t>
            </a:r>
            <a:endParaRPr lang="fr-FR" altLang="fr-FR" sz="1600" b="0" i="1" dirty="0">
              <a:solidFill>
                <a:srgbClr val="FF6600"/>
              </a:solidFill>
            </a:endParaRPr>
          </a:p>
        </p:txBody>
      </p:sp>
    </p:spTree>
    <p:extLst>
      <p:ext uri="{BB962C8B-B14F-4D97-AF65-F5344CB8AC3E}">
        <p14:creationId xmlns:p14="http://schemas.microsoft.com/office/powerpoint/2010/main" val="146862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E3561B-91D3-FD76-B83D-AF08393A60BA}"/>
              </a:ext>
            </a:extLst>
          </p:cNvPr>
          <p:cNvSpPr>
            <a:spLocks noGrp="1"/>
          </p:cNvSpPr>
          <p:nvPr>
            <p:ph type="title"/>
          </p:nvPr>
        </p:nvSpPr>
        <p:spPr/>
        <p:txBody>
          <a:bodyPr/>
          <a:lstStyle/>
          <a:p>
            <a:r>
              <a:rPr lang="fr-FR" dirty="0"/>
              <a:t>Au-delà des chiffres</a:t>
            </a:r>
          </a:p>
        </p:txBody>
      </p:sp>
      <p:sp>
        <p:nvSpPr>
          <p:cNvPr id="3" name="Espace réservé du contenu 2">
            <a:extLst>
              <a:ext uri="{FF2B5EF4-FFF2-40B4-BE49-F238E27FC236}">
                <a16:creationId xmlns:a16="http://schemas.microsoft.com/office/drawing/2014/main" id="{BC912050-E3C0-E10A-11B0-297673FCB1B1}"/>
              </a:ext>
            </a:extLst>
          </p:cNvPr>
          <p:cNvSpPr>
            <a:spLocks noGrp="1"/>
          </p:cNvSpPr>
          <p:nvPr>
            <p:ph idx="1"/>
          </p:nvPr>
        </p:nvSpPr>
        <p:spPr>
          <a:xfrm>
            <a:off x="838200" y="1617807"/>
            <a:ext cx="10515600" cy="4351338"/>
          </a:xfrm>
        </p:spPr>
        <p:txBody>
          <a:bodyPr>
            <a:normAutofit/>
          </a:bodyPr>
          <a:lstStyle/>
          <a:p>
            <a:pPr algn="just">
              <a:lnSpc>
                <a:spcPts val="2200"/>
              </a:lnSpc>
              <a:spcBef>
                <a:spcPts val="600"/>
              </a:spcBef>
              <a:buSzPct val="120000"/>
            </a:pPr>
            <a:r>
              <a:rPr lang="fr-FR" sz="1800" dirty="0"/>
              <a:t>Après les fortes tensions observées à la sortie de la crise sanitaire, en 2022, </a:t>
            </a:r>
            <a:r>
              <a:rPr lang="fr-FR" sz="1800" b="1" dirty="0">
                <a:solidFill>
                  <a:srgbClr val="FF6600"/>
                </a:solidFill>
              </a:rPr>
              <a:t>la situation </a:t>
            </a:r>
            <a:r>
              <a:rPr lang="fr-FR" sz="1800" b="1" dirty="0">
                <a:solidFill>
                  <a:schemeClr val="accent2"/>
                </a:solidFill>
              </a:rPr>
              <a:t>des ressources humaines bénévoles </a:t>
            </a:r>
            <a:r>
              <a:rPr lang="fr-FR" sz="1800" dirty="0"/>
              <a:t>était</a:t>
            </a:r>
            <a:r>
              <a:rPr lang="fr-FR" sz="1800" b="1" dirty="0"/>
              <a:t> </a:t>
            </a:r>
            <a:r>
              <a:rPr lang="fr-FR" sz="1800" dirty="0"/>
              <a:t>jugée satisfaisante par un peu plus d'un tiers des dirigeants associatifs, seulement. Cette appréciation s'est progressivement redressée pour atteindre 46 % en 2026.</a:t>
            </a:r>
          </a:p>
          <a:p>
            <a:pPr marL="176213" indent="0" algn="just">
              <a:lnSpc>
                <a:spcPts val="2200"/>
              </a:lnSpc>
              <a:spcBef>
                <a:spcPts val="600"/>
              </a:spcBef>
              <a:buSzPct val="120000"/>
              <a:buNone/>
            </a:pPr>
            <a:r>
              <a:rPr lang="fr-FR" sz="1800" dirty="0"/>
              <a:t>Cette amélioration doit toutefois être interprétée avec prudence. Elle s'inscrit dans un contexte de transformation et de légère progression du nombre total de bénévoles associatifs, portée notamment par l'engagement des plus jeunes. Dans le même temps, </a:t>
            </a:r>
            <a:r>
              <a:rPr lang="fr-FR" sz="1800" b="1" dirty="0">
                <a:solidFill>
                  <a:srgbClr val="FF6600"/>
                </a:solidFill>
              </a:rPr>
              <a:t>les bénévoles les plus réguliers, souvent plus âgés et davantage investis dans le fonctionnement quotidien des associations, sont moins nombreux.</a:t>
            </a:r>
          </a:p>
          <a:p>
            <a:pPr marL="176213" indent="0" algn="just">
              <a:lnSpc>
                <a:spcPts val="2200"/>
              </a:lnSpc>
              <a:spcBef>
                <a:spcPts val="600"/>
              </a:spcBef>
              <a:buSzPct val="120000"/>
              <a:buNone/>
            </a:pPr>
            <a:r>
              <a:rPr lang="fr-FR" sz="1800" dirty="0"/>
              <a:t>Ainsi, la </a:t>
            </a:r>
            <a:r>
              <a:rPr lang="fr-FR" sz="1800" b="1" i="1" dirty="0">
                <a:solidFill>
                  <a:srgbClr val="FF6600"/>
                </a:solidFill>
              </a:rPr>
              <a:t>colonne vertébrale des associations</a:t>
            </a:r>
            <a:r>
              <a:rPr lang="fr-FR" sz="1800" dirty="0"/>
              <a:t>, composée des bénévoles engagés chaque semaine, a perdu environ 500 000 personnes entre 2025 et 2026.*</a:t>
            </a:r>
          </a:p>
          <a:p>
            <a:pPr algn="just">
              <a:lnSpc>
                <a:spcPts val="2200"/>
              </a:lnSpc>
              <a:spcBef>
                <a:spcPts val="1500"/>
              </a:spcBef>
              <a:buSzPct val="120000"/>
            </a:pPr>
            <a:r>
              <a:rPr lang="fr-FR" sz="1800" b="1" dirty="0">
                <a:solidFill>
                  <a:srgbClr val="FF6600"/>
                </a:solidFill>
              </a:rPr>
              <a:t>La situation financière </a:t>
            </a:r>
            <a:r>
              <a:rPr lang="fr-FR" sz="1800" dirty="0"/>
              <a:t>apparaît également plus fragile qu'auparavant. Jugée bonne ou très bonne par 62 % des dirigeants en 2022, </a:t>
            </a:r>
            <a:r>
              <a:rPr lang="fr-FR" sz="1800" b="1" dirty="0">
                <a:solidFill>
                  <a:srgbClr val="FF6600"/>
                </a:solidFill>
              </a:rPr>
              <a:t>elle ne l'est plus que par 58 % d'entre eux en 2026.</a:t>
            </a:r>
          </a:p>
          <a:p>
            <a:pPr algn="just">
              <a:lnSpc>
                <a:spcPts val="2200"/>
              </a:lnSpc>
              <a:spcBef>
                <a:spcPts val="1500"/>
              </a:spcBef>
              <a:buSzPct val="120000"/>
            </a:pPr>
            <a:r>
              <a:rPr lang="fr-FR" sz="1800" dirty="0"/>
              <a:t>Quant à </a:t>
            </a:r>
            <a:r>
              <a:rPr lang="fr-FR" sz="1800" b="1" dirty="0">
                <a:solidFill>
                  <a:srgbClr val="FF6600"/>
                </a:solidFill>
              </a:rPr>
              <a:t>la situation générale </a:t>
            </a:r>
            <a:r>
              <a:rPr lang="fr-FR" sz="1800" dirty="0"/>
              <a:t>des associations, si elle demeure favorable pour une majorité d'associations, les appréciations positives sont moins nombreuses qu'en 2024, </a:t>
            </a:r>
            <a:r>
              <a:rPr lang="fr-FR" sz="1800" b="1" dirty="0">
                <a:solidFill>
                  <a:srgbClr val="FF6600"/>
                </a:solidFill>
              </a:rPr>
              <a:t>passant de 66 % à 62 %.</a:t>
            </a:r>
          </a:p>
        </p:txBody>
      </p:sp>
      <p:sp>
        <p:nvSpPr>
          <p:cNvPr id="4" name="Espace réservé du numéro de diapositive 3">
            <a:extLst>
              <a:ext uri="{FF2B5EF4-FFF2-40B4-BE49-F238E27FC236}">
                <a16:creationId xmlns:a16="http://schemas.microsoft.com/office/drawing/2014/main" id="{588F9AD7-5E3C-4A1B-DE01-4FC1FF4C4225}"/>
              </a:ext>
            </a:extLst>
          </p:cNvPr>
          <p:cNvSpPr>
            <a:spLocks noGrp="1"/>
          </p:cNvSpPr>
          <p:nvPr>
            <p:ph type="sldNum" sz="quarter" idx="12"/>
          </p:nvPr>
        </p:nvSpPr>
        <p:spPr/>
        <p:txBody>
          <a:bodyPr/>
          <a:lstStyle/>
          <a:p>
            <a:fld id="{421C4097-D241-458C-9C8D-D8D701691FCC}" type="slidenum">
              <a:rPr lang="fr-FR" smtClean="0"/>
              <a:pPr/>
              <a:t>6</a:t>
            </a:fld>
            <a:endParaRPr lang="fr-FR"/>
          </a:p>
        </p:txBody>
      </p:sp>
      <p:sp>
        <p:nvSpPr>
          <p:cNvPr id="5" name="ZoneTexte 4">
            <a:extLst>
              <a:ext uri="{FF2B5EF4-FFF2-40B4-BE49-F238E27FC236}">
                <a16:creationId xmlns:a16="http://schemas.microsoft.com/office/drawing/2014/main" id="{BABE77AF-FC69-1182-C344-E071DF2C0309}"/>
              </a:ext>
            </a:extLst>
          </p:cNvPr>
          <p:cNvSpPr txBox="1"/>
          <p:nvPr/>
        </p:nvSpPr>
        <p:spPr>
          <a:xfrm>
            <a:off x="436418" y="6356349"/>
            <a:ext cx="7678882" cy="307777"/>
          </a:xfrm>
          <a:prstGeom prst="rect">
            <a:avLst/>
          </a:prstGeom>
          <a:noFill/>
        </p:spPr>
        <p:txBody>
          <a:bodyPr wrap="square" rtlCol="0">
            <a:spAutoFit/>
          </a:bodyPr>
          <a:lstStyle/>
          <a:p>
            <a:r>
              <a:rPr lang="fr-FR" sz="1400" i="1" dirty="0">
                <a:solidFill>
                  <a:srgbClr val="FF6600"/>
                </a:solidFill>
              </a:rPr>
              <a:t>* Voir </a:t>
            </a:r>
            <a:r>
              <a:rPr lang="fr-FR" sz="1400" i="1" dirty="0">
                <a:solidFill>
                  <a:srgbClr val="FF6600"/>
                </a:solidFill>
                <a:hlinkClick r:id="rId3"/>
              </a:rPr>
              <a:t>La France bénévole 2026</a:t>
            </a:r>
            <a:r>
              <a:rPr lang="fr-FR" sz="1400" i="1" dirty="0">
                <a:solidFill>
                  <a:srgbClr val="FF6600"/>
                </a:solidFill>
              </a:rPr>
              <a:t> – R&amp;S et </a:t>
            </a:r>
            <a:r>
              <a:rPr lang="fr-FR" sz="1400" i="1" dirty="0" err="1">
                <a:solidFill>
                  <a:srgbClr val="FF6600"/>
                </a:solidFill>
              </a:rPr>
              <a:t>Coalta</a:t>
            </a:r>
            <a:r>
              <a:rPr lang="fr-FR" sz="1400" i="1" dirty="0">
                <a:solidFill>
                  <a:srgbClr val="FF6600"/>
                </a:solidFill>
              </a:rPr>
              <a:t> formation</a:t>
            </a:r>
          </a:p>
        </p:txBody>
      </p:sp>
    </p:spTree>
    <p:extLst>
      <p:ext uri="{BB962C8B-B14F-4D97-AF65-F5344CB8AC3E}">
        <p14:creationId xmlns:p14="http://schemas.microsoft.com/office/powerpoint/2010/main" val="1683572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18108" y="3107133"/>
            <a:ext cx="10515600" cy="1750002"/>
          </a:xfrm>
        </p:spPr>
        <p:txBody>
          <a:bodyPr>
            <a:normAutofit/>
          </a:bodyPr>
          <a:lstStyle/>
          <a:p>
            <a:pPr marL="0" indent="0" algn="ctr">
              <a:buNone/>
            </a:pPr>
            <a:r>
              <a:rPr lang="fr-FR" sz="3200" dirty="0"/>
              <a:t>Les associations au printemps 2026</a:t>
            </a:r>
          </a:p>
          <a:p>
            <a:pPr marL="0" indent="0" algn="ctr">
              <a:buNone/>
            </a:pPr>
            <a:r>
              <a:rPr lang="fr-FR" sz="2400" dirty="0">
                <a:solidFill>
                  <a:srgbClr val="FF6600"/>
                </a:solidFill>
              </a:rPr>
              <a:t>Situation générale, ressources humaines bénévoles et finances</a:t>
            </a:r>
          </a:p>
        </p:txBody>
      </p:sp>
      <p:sp>
        <p:nvSpPr>
          <p:cNvPr id="4" name="Espace réservé du numéro de diapositive 3"/>
          <p:cNvSpPr>
            <a:spLocks noGrp="1"/>
          </p:cNvSpPr>
          <p:nvPr>
            <p:ph type="sldNum" sz="quarter" idx="12"/>
          </p:nvPr>
        </p:nvSpPr>
        <p:spPr/>
        <p:txBody>
          <a:bodyPr/>
          <a:lstStyle/>
          <a:p>
            <a:fld id="{421C4097-D241-458C-9C8D-D8D701691FCC}" type="slidenum">
              <a:rPr lang="fr-FR" smtClean="0"/>
              <a:pPr/>
              <a:t>7</a:t>
            </a:fld>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824" y="609189"/>
            <a:ext cx="1630993" cy="672959"/>
          </a:xfrm>
          <a:prstGeom prst="rect">
            <a:avLst/>
          </a:prstGeom>
        </p:spPr>
      </p:pic>
    </p:spTree>
    <p:extLst>
      <p:ext uri="{BB962C8B-B14F-4D97-AF65-F5344CB8AC3E}">
        <p14:creationId xmlns:p14="http://schemas.microsoft.com/office/powerpoint/2010/main" val="1892986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AD131-7868-5741-D23E-7BCABCE5B916}"/>
            </a:ext>
          </a:extLst>
        </p:cNvPr>
        <p:cNvGrpSpPr/>
        <p:nvPr/>
      </p:nvGrpSpPr>
      <p:grpSpPr>
        <a:xfrm>
          <a:off x="0" y="0"/>
          <a:ext cx="0" cy="0"/>
          <a:chOff x="0" y="0"/>
          <a:chExt cx="0" cy="0"/>
        </a:xfrm>
      </p:grpSpPr>
      <p:graphicFrame>
        <p:nvGraphicFramePr>
          <p:cNvPr id="6" name="Graphique 5">
            <a:extLst>
              <a:ext uri="{FF2B5EF4-FFF2-40B4-BE49-F238E27FC236}">
                <a16:creationId xmlns:a16="http://schemas.microsoft.com/office/drawing/2014/main" id="{2296D585-F887-7066-C310-7FFC9A24A754}"/>
              </a:ext>
            </a:extLst>
          </p:cNvPr>
          <p:cNvGraphicFramePr>
            <a:graphicFrameLocks/>
          </p:cNvGraphicFramePr>
          <p:nvPr>
            <p:extLst>
              <p:ext uri="{D42A27DB-BD31-4B8C-83A1-F6EECF244321}">
                <p14:modId xmlns:p14="http://schemas.microsoft.com/office/powerpoint/2010/main" val="848130755"/>
              </p:ext>
            </p:extLst>
          </p:nvPr>
        </p:nvGraphicFramePr>
        <p:xfrm>
          <a:off x="-528" y="2053024"/>
          <a:ext cx="11593885" cy="413012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a:extLst>
              <a:ext uri="{FF2B5EF4-FFF2-40B4-BE49-F238E27FC236}">
                <a16:creationId xmlns:a16="http://schemas.microsoft.com/office/drawing/2014/main" id="{A833891E-1598-2E92-C6CA-1DE9B74DA345}"/>
              </a:ext>
            </a:extLst>
          </p:cNvPr>
          <p:cNvGraphicFramePr>
            <a:graphicFrameLocks/>
          </p:cNvGraphicFramePr>
          <p:nvPr>
            <p:extLst>
              <p:ext uri="{D42A27DB-BD31-4B8C-83A1-F6EECF244321}">
                <p14:modId xmlns:p14="http://schemas.microsoft.com/office/powerpoint/2010/main" val="3030727186"/>
              </p:ext>
            </p:extLst>
          </p:nvPr>
        </p:nvGraphicFramePr>
        <p:xfrm>
          <a:off x="6096000" y="2102766"/>
          <a:ext cx="5282152" cy="3605497"/>
        </p:xfrm>
        <a:graphic>
          <a:graphicData uri="http://schemas.openxmlformats.org/drawingml/2006/chart">
            <c:chart xmlns:c="http://schemas.openxmlformats.org/drawingml/2006/chart" xmlns:r="http://schemas.openxmlformats.org/officeDocument/2006/relationships" r:id="rId4"/>
          </a:graphicData>
        </a:graphic>
      </p:graphicFrame>
      <p:sp>
        <p:nvSpPr>
          <p:cNvPr id="2" name="Titre 1">
            <a:extLst>
              <a:ext uri="{FF2B5EF4-FFF2-40B4-BE49-F238E27FC236}">
                <a16:creationId xmlns:a16="http://schemas.microsoft.com/office/drawing/2014/main" id="{A5649FF4-0E25-6DD1-F142-A40575F8157B}"/>
              </a:ext>
            </a:extLst>
          </p:cNvPr>
          <p:cNvSpPr>
            <a:spLocks noGrp="1"/>
          </p:cNvSpPr>
          <p:nvPr>
            <p:ph type="title"/>
          </p:nvPr>
        </p:nvSpPr>
        <p:spPr/>
        <p:txBody>
          <a:bodyPr/>
          <a:lstStyle/>
          <a:p>
            <a:r>
              <a:rPr lang="fr-FR" dirty="0"/>
              <a:t>La situation générale</a:t>
            </a:r>
          </a:p>
        </p:txBody>
      </p:sp>
      <p:sp>
        <p:nvSpPr>
          <p:cNvPr id="4" name="Espace réservé du numéro de diapositive 3">
            <a:extLst>
              <a:ext uri="{FF2B5EF4-FFF2-40B4-BE49-F238E27FC236}">
                <a16:creationId xmlns:a16="http://schemas.microsoft.com/office/drawing/2014/main" id="{9CD3227C-3CC9-79EE-28B9-034FA03003EF}"/>
              </a:ext>
            </a:extLst>
          </p:cNvPr>
          <p:cNvSpPr>
            <a:spLocks noGrp="1"/>
          </p:cNvSpPr>
          <p:nvPr>
            <p:ph type="sldNum" sz="quarter" idx="12"/>
          </p:nvPr>
        </p:nvSpPr>
        <p:spPr/>
        <p:txBody>
          <a:bodyPr/>
          <a:lstStyle/>
          <a:p>
            <a:fld id="{421C4097-D241-458C-9C8D-D8D701691FCC}" type="slidenum">
              <a:rPr lang="fr-FR" smtClean="0"/>
              <a:pPr/>
              <a:t>8</a:t>
            </a:fld>
            <a:endParaRPr lang="fr-FR"/>
          </a:p>
        </p:txBody>
      </p:sp>
      <p:sp>
        <p:nvSpPr>
          <p:cNvPr id="5" name="Rectangle 4">
            <a:extLst>
              <a:ext uri="{FF2B5EF4-FFF2-40B4-BE49-F238E27FC236}">
                <a16:creationId xmlns:a16="http://schemas.microsoft.com/office/drawing/2014/main" id="{0C9FC571-A857-D4FC-3F61-D82B8433B1D0}"/>
              </a:ext>
            </a:extLst>
          </p:cNvPr>
          <p:cNvSpPr/>
          <p:nvPr/>
        </p:nvSpPr>
        <p:spPr>
          <a:xfrm>
            <a:off x="2071151" y="1404837"/>
            <a:ext cx="8575507" cy="369332"/>
          </a:xfrm>
          <a:prstGeom prst="rect">
            <a:avLst/>
          </a:prstGeom>
        </p:spPr>
        <p:txBody>
          <a:bodyPr wrap="square">
            <a:spAutoFit/>
          </a:bodyPr>
          <a:lstStyle/>
          <a:p>
            <a:r>
              <a:rPr lang="fr-FR" i="1" dirty="0">
                <a:solidFill>
                  <a:srgbClr val="FF6600"/>
                </a:solidFill>
                <a:latin typeface="Calibri" panose="020F0502020204030204" pitchFamily="34" charset="0"/>
                <a:ea typeface="Calibri" panose="020F0502020204030204" pitchFamily="34" charset="0"/>
              </a:rPr>
              <a:t>Depuis le début 2026, comment jugez-vous la situation générale de votre association ?</a:t>
            </a:r>
            <a:endParaRPr lang="fr-FR" i="1" dirty="0">
              <a:solidFill>
                <a:srgbClr val="FF6600"/>
              </a:solidFill>
            </a:endParaRPr>
          </a:p>
        </p:txBody>
      </p:sp>
      <p:sp>
        <p:nvSpPr>
          <p:cNvPr id="14" name="Rectangle 13">
            <a:extLst>
              <a:ext uri="{FF2B5EF4-FFF2-40B4-BE49-F238E27FC236}">
                <a16:creationId xmlns:a16="http://schemas.microsoft.com/office/drawing/2014/main" id="{9563D095-7E26-D265-5AFB-C048AD0D0ADA}"/>
              </a:ext>
            </a:extLst>
          </p:cNvPr>
          <p:cNvSpPr/>
          <p:nvPr/>
        </p:nvSpPr>
        <p:spPr>
          <a:xfrm>
            <a:off x="9642498" y="5786851"/>
            <a:ext cx="1313234" cy="330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Employeurs</a:t>
            </a:r>
          </a:p>
        </p:txBody>
      </p:sp>
      <p:sp>
        <p:nvSpPr>
          <p:cNvPr id="17" name="Rectangle 16">
            <a:extLst>
              <a:ext uri="{FF2B5EF4-FFF2-40B4-BE49-F238E27FC236}">
                <a16:creationId xmlns:a16="http://schemas.microsoft.com/office/drawing/2014/main" id="{7E14262F-390E-AEB8-8FD1-D13EACFB1268}"/>
              </a:ext>
            </a:extLst>
          </p:cNvPr>
          <p:cNvSpPr/>
          <p:nvPr/>
        </p:nvSpPr>
        <p:spPr>
          <a:xfrm>
            <a:off x="549475" y="5796226"/>
            <a:ext cx="1792050" cy="33074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800" dirty="0"/>
              <a:t>Sans salariés</a:t>
            </a:r>
          </a:p>
        </p:txBody>
      </p:sp>
      <p:sp>
        <p:nvSpPr>
          <p:cNvPr id="18" name="ZoneTexte 1">
            <a:extLst>
              <a:ext uri="{FF2B5EF4-FFF2-40B4-BE49-F238E27FC236}">
                <a16:creationId xmlns:a16="http://schemas.microsoft.com/office/drawing/2014/main" id="{2F2F5BB2-48F6-BABF-D26D-A99EA14A5A64}"/>
              </a:ext>
            </a:extLst>
          </p:cNvPr>
          <p:cNvSpPr txBox="1"/>
          <p:nvPr/>
        </p:nvSpPr>
        <p:spPr>
          <a:xfrm>
            <a:off x="1892940" y="2045635"/>
            <a:ext cx="2315183" cy="3575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solidFill>
                  <a:srgbClr val="C00000"/>
                </a:solidFill>
                <a:sym typeface="Symbol" panose="05050102010706020507" pitchFamily="18" charset="2"/>
              </a:rPr>
              <a:t>  </a:t>
            </a:r>
            <a:r>
              <a:rPr lang="fr-FR" sz="1600" dirty="0">
                <a:solidFill>
                  <a:srgbClr val="C00000"/>
                </a:solidFill>
                <a:sym typeface="Symbol" panose="05050102010706020507" pitchFamily="18" charset="2"/>
              </a:rPr>
              <a:t>52</a:t>
            </a:r>
            <a:r>
              <a:rPr lang="fr-FR" sz="1600" dirty="0">
                <a:solidFill>
                  <a:srgbClr val="C00000"/>
                </a:solidFill>
              </a:rPr>
              <a:t> 000 associations  </a:t>
            </a:r>
          </a:p>
        </p:txBody>
      </p:sp>
      <p:sp>
        <p:nvSpPr>
          <p:cNvPr id="19" name="ZoneTexte 1">
            <a:extLst>
              <a:ext uri="{FF2B5EF4-FFF2-40B4-BE49-F238E27FC236}">
                <a16:creationId xmlns:a16="http://schemas.microsoft.com/office/drawing/2014/main" id="{41090F77-C002-92DE-18C0-68B7465A3294}"/>
              </a:ext>
            </a:extLst>
          </p:cNvPr>
          <p:cNvSpPr txBox="1"/>
          <p:nvPr/>
        </p:nvSpPr>
        <p:spPr>
          <a:xfrm>
            <a:off x="8484906" y="2082790"/>
            <a:ext cx="2315183" cy="3575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solidFill>
                  <a:srgbClr val="C00000"/>
                </a:solidFill>
                <a:sym typeface="Symbol" panose="05050102010706020507" pitchFamily="18" charset="2"/>
              </a:rPr>
              <a:t>  </a:t>
            </a:r>
            <a:r>
              <a:rPr lang="fr-FR" sz="1600" dirty="0">
                <a:solidFill>
                  <a:srgbClr val="C00000"/>
                </a:solidFill>
                <a:sym typeface="Symbol" panose="05050102010706020507" pitchFamily="18" charset="2"/>
              </a:rPr>
              <a:t>12</a:t>
            </a:r>
            <a:r>
              <a:rPr lang="fr-FR" sz="1600" dirty="0">
                <a:solidFill>
                  <a:srgbClr val="C00000"/>
                </a:solidFill>
              </a:rPr>
              <a:t> 500 associations </a:t>
            </a:r>
          </a:p>
        </p:txBody>
      </p:sp>
      <p:sp>
        <p:nvSpPr>
          <p:cNvPr id="3" name="Rectangle à coins arrondis 2">
            <a:extLst>
              <a:ext uri="{FF2B5EF4-FFF2-40B4-BE49-F238E27FC236}">
                <a16:creationId xmlns:a16="http://schemas.microsoft.com/office/drawing/2014/main" id="{EBC8C620-0E0E-358C-4503-ADF4C6A60CE5}"/>
              </a:ext>
            </a:extLst>
          </p:cNvPr>
          <p:cNvSpPr/>
          <p:nvPr/>
        </p:nvSpPr>
        <p:spPr>
          <a:xfrm>
            <a:off x="1475669" y="2053024"/>
            <a:ext cx="2443423"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à coins arrondis 11">
            <a:extLst>
              <a:ext uri="{FF2B5EF4-FFF2-40B4-BE49-F238E27FC236}">
                <a16:creationId xmlns:a16="http://schemas.microsoft.com/office/drawing/2014/main" id="{5989172A-03D2-DBD5-65AF-EAB47150FC1C}"/>
              </a:ext>
            </a:extLst>
          </p:cNvPr>
          <p:cNvSpPr/>
          <p:nvPr/>
        </p:nvSpPr>
        <p:spPr>
          <a:xfrm>
            <a:off x="8006393" y="2082790"/>
            <a:ext cx="2490281"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6137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B122D-41F6-3493-8688-BA1DCED7C3DD}"/>
            </a:ext>
          </a:extLst>
        </p:cNvPr>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A1CC816E-E8A6-BA77-A3DF-7A6169C8E104}"/>
              </a:ext>
            </a:extLst>
          </p:cNvPr>
          <p:cNvGraphicFramePr>
            <a:graphicFrameLocks/>
          </p:cNvGraphicFramePr>
          <p:nvPr>
            <p:extLst>
              <p:ext uri="{D42A27DB-BD31-4B8C-83A1-F6EECF244321}">
                <p14:modId xmlns:p14="http://schemas.microsoft.com/office/powerpoint/2010/main" val="2989766467"/>
              </p:ext>
            </p:extLst>
          </p:nvPr>
        </p:nvGraphicFramePr>
        <p:xfrm>
          <a:off x="493104" y="1893360"/>
          <a:ext cx="10515600" cy="44629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4F0CD8A6-620B-3EB5-3918-EA08828D7839}"/>
              </a:ext>
            </a:extLst>
          </p:cNvPr>
          <p:cNvGraphicFramePr>
            <a:graphicFrameLocks/>
          </p:cNvGraphicFramePr>
          <p:nvPr>
            <p:extLst>
              <p:ext uri="{D42A27DB-BD31-4B8C-83A1-F6EECF244321}">
                <p14:modId xmlns:p14="http://schemas.microsoft.com/office/powerpoint/2010/main" val="1902483838"/>
              </p:ext>
            </p:extLst>
          </p:nvPr>
        </p:nvGraphicFramePr>
        <p:xfrm>
          <a:off x="986120" y="1528235"/>
          <a:ext cx="10515600" cy="4657448"/>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à coins arrondis 13">
            <a:extLst>
              <a:ext uri="{FF2B5EF4-FFF2-40B4-BE49-F238E27FC236}">
                <a16:creationId xmlns:a16="http://schemas.microsoft.com/office/drawing/2014/main" id="{2241E693-6AAF-0CE9-812B-5CB6676D0EB5}"/>
              </a:ext>
            </a:extLst>
          </p:cNvPr>
          <p:cNvSpPr/>
          <p:nvPr/>
        </p:nvSpPr>
        <p:spPr>
          <a:xfrm>
            <a:off x="6339908" y="2054627"/>
            <a:ext cx="2544664"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AB1635C-9EC3-6F5D-5B2B-9A0ED7BBD725}"/>
              </a:ext>
            </a:extLst>
          </p:cNvPr>
          <p:cNvSpPr>
            <a:spLocks noGrp="1"/>
          </p:cNvSpPr>
          <p:nvPr>
            <p:ph type="title"/>
          </p:nvPr>
        </p:nvSpPr>
        <p:spPr/>
        <p:txBody>
          <a:bodyPr/>
          <a:lstStyle/>
          <a:p>
            <a:r>
              <a:rPr lang="fr-FR" dirty="0"/>
              <a:t>Le bénévolat</a:t>
            </a:r>
          </a:p>
        </p:txBody>
      </p:sp>
      <p:sp>
        <p:nvSpPr>
          <p:cNvPr id="4" name="Espace réservé du numéro de diapositive 3">
            <a:extLst>
              <a:ext uri="{FF2B5EF4-FFF2-40B4-BE49-F238E27FC236}">
                <a16:creationId xmlns:a16="http://schemas.microsoft.com/office/drawing/2014/main" id="{599AE6F2-2A87-89F1-6BE6-ECA7568F0221}"/>
              </a:ext>
            </a:extLst>
          </p:cNvPr>
          <p:cNvSpPr>
            <a:spLocks noGrp="1"/>
          </p:cNvSpPr>
          <p:nvPr>
            <p:ph type="sldNum" sz="quarter" idx="12"/>
          </p:nvPr>
        </p:nvSpPr>
        <p:spPr/>
        <p:txBody>
          <a:bodyPr/>
          <a:lstStyle/>
          <a:p>
            <a:fld id="{421C4097-D241-458C-9C8D-D8D701691FCC}" type="slidenum">
              <a:rPr lang="fr-FR" smtClean="0"/>
              <a:pPr/>
              <a:t>9</a:t>
            </a:fld>
            <a:endParaRPr lang="fr-FR"/>
          </a:p>
        </p:txBody>
      </p:sp>
      <p:sp>
        <p:nvSpPr>
          <p:cNvPr id="9" name="Rectangle 8">
            <a:extLst>
              <a:ext uri="{FF2B5EF4-FFF2-40B4-BE49-F238E27FC236}">
                <a16:creationId xmlns:a16="http://schemas.microsoft.com/office/drawing/2014/main" id="{8F9B26CC-AD20-BEE4-5D99-E3EAED6187C4}"/>
              </a:ext>
            </a:extLst>
          </p:cNvPr>
          <p:cNvSpPr/>
          <p:nvPr/>
        </p:nvSpPr>
        <p:spPr>
          <a:xfrm>
            <a:off x="422846" y="5612860"/>
            <a:ext cx="1792050" cy="330740"/>
          </a:xfrm>
          <a:prstGeom prst="rect">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fr-FR" sz="1800" dirty="0"/>
              <a:t>Sans salariés</a:t>
            </a:r>
          </a:p>
        </p:txBody>
      </p:sp>
      <p:sp>
        <p:nvSpPr>
          <p:cNvPr id="10" name="Rectangle 9">
            <a:extLst>
              <a:ext uri="{FF2B5EF4-FFF2-40B4-BE49-F238E27FC236}">
                <a16:creationId xmlns:a16="http://schemas.microsoft.com/office/drawing/2014/main" id="{A230E8C9-E8E0-3317-5833-8B353D361019}"/>
              </a:ext>
            </a:extLst>
          </p:cNvPr>
          <p:cNvSpPr/>
          <p:nvPr/>
        </p:nvSpPr>
        <p:spPr>
          <a:xfrm>
            <a:off x="9990041" y="5612860"/>
            <a:ext cx="1313234" cy="3307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Employeurs</a:t>
            </a:r>
          </a:p>
        </p:txBody>
      </p:sp>
      <p:sp>
        <p:nvSpPr>
          <p:cNvPr id="11" name="Rectangle 10">
            <a:extLst>
              <a:ext uri="{FF2B5EF4-FFF2-40B4-BE49-F238E27FC236}">
                <a16:creationId xmlns:a16="http://schemas.microsoft.com/office/drawing/2014/main" id="{987189DB-5FE3-9F1E-FC13-A06D326A7C73}"/>
              </a:ext>
            </a:extLst>
          </p:cNvPr>
          <p:cNvSpPr/>
          <p:nvPr/>
        </p:nvSpPr>
        <p:spPr>
          <a:xfrm>
            <a:off x="1952122" y="1376878"/>
            <a:ext cx="8958964" cy="369332"/>
          </a:xfrm>
          <a:prstGeom prst="rect">
            <a:avLst/>
          </a:prstGeom>
        </p:spPr>
        <p:txBody>
          <a:bodyPr wrap="square">
            <a:spAutoFit/>
          </a:bodyPr>
          <a:lstStyle/>
          <a:p>
            <a:r>
              <a:rPr lang="fr-FR" i="1" dirty="0">
                <a:solidFill>
                  <a:srgbClr val="FF6600"/>
                </a:solidFill>
                <a:latin typeface="Calibri" panose="020F0502020204030204" pitchFamily="34" charset="0"/>
                <a:ea typeface="Calibri" panose="020F0502020204030204" pitchFamily="34" charset="0"/>
              </a:rPr>
              <a:t>Depuis le début 2026, comment jugez-vous la situation du bénévolat dans votre association ?</a:t>
            </a:r>
            <a:endParaRPr lang="fr-FR" i="1" dirty="0">
              <a:solidFill>
                <a:srgbClr val="FF6600"/>
              </a:solidFill>
            </a:endParaRPr>
          </a:p>
        </p:txBody>
      </p:sp>
      <p:sp>
        <p:nvSpPr>
          <p:cNvPr id="12" name="ZoneTexte 1">
            <a:extLst>
              <a:ext uri="{FF2B5EF4-FFF2-40B4-BE49-F238E27FC236}">
                <a16:creationId xmlns:a16="http://schemas.microsoft.com/office/drawing/2014/main" id="{B6571D01-034C-5FA4-560E-BB4DBE1CD80F}"/>
              </a:ext>
            </a:extLst>
          </p:cNvPr>
          <p:cNvSpPr txBox="1"/>
          <p:nvPr/>
        </p:nvSpPr>
        <p:spPr>
          <a:xfrm>
            <a:off x="6339908" y="2062705"/>
            <a:ext cx="2315183" cy="35759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2000" dirty="0">
                <a:solidFill>
                  <a:srgbClr val="C00000"/>
                </a:solidFill>
                <a:sym typeface="Symbol" panose="05050102010706020507" pitchFamily="18" charset="2"/>
              </a:rPr>
              <a:t>  </a:t>
            </a:r>
            <a:r>
              <a:rPr lang="fr-FR" sz="1600" dirty="0">
                <a:solidFill>
                  <a:srgbClr val="C00000"/>
                </a:solidFill>
                <a:sym typeface="Symbol" panose="05050102010706020507" pitchFamily="18" charset="2"/>
              </a:rPr>
              <a:t>17</a:t>
            </a:r>
            <a:r>
              <a:rPr lang="fr-FR" sz="1600" dirty="0">
                <a:solidFill>
                  <a:srgbClr val="C00000"/>
                </a:solidFill>
              </a:rPr>
              <a:t> 000 associations </a:t>
            </a:r>
          </a:p>
        </p:txBody>
      </p:sp>
      <p:sp>
        <p:nvSpPr>
          <p:cNvPr id="13" name="Rectangle à coins arrondis 12">
            <a:extLst>
              <a:ext uri="{FF2B5EF4-FFF2-40B4-BE49-F238E27FC236}">
                <a16:creationId xmlns:a16="http://schemas.microsoft.com/office/drawing/2014/main" id="{65284AD2-208B-5600-FB8F-B5C9E67BCB8E}"/>
              </a:ext>
            </a:extLst>
          </p:cNvPr>
          <p:cNvSpPr/>
          <p:nvPr/>
        </p:nvSpPr>
        <p:spPr>
          <a:xfrm>
            <a:off x="493104" y="2025710"/>
            <a:ext cx="2544664" cy="43158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rgbClr val="C00000"/>
                </a:solidFill>
                <a:sym typeface="Symbol" panose="05050102010706020507" pitchFamily="18" charset="2"/>
              </a:rPr>
              <a:t> 156</a:t>
            </a:r>
            <a:r>
              <a:rPr lang="fr-FR" sz="1600" dirty="0">
                <a:solidFill>
                  <a:srgbClr val="C00000"/>
                </a:solidFill>
              </a:rPr>
              <a:t> 000 associations</a:t>
            </a:r>
            <a:endParaRPr lang="fr-FR" sz="1600" dirty="0"/>
          </a:p>
        </p:txBody>
      </p:sp>
    </p:spTree>
    <p:extLst>
      <p:ext uri="{BB962C8B-B14F-4D97-AF65-F5344CB8AC3E}">
        <p14:creationId xmlns:p14="http://schemas.microsoft.com/office/powerpoint/2010/main" val="1314236740"/>
      </p:ext>
    </p:extLst>
  </p:cSld>
  <p:clrMapOvr>
    <a:masterClrMapping/>
  </p:clrMapOvr>
</p:sld>
</file>

<file path=ppt/theme/theme1.xml><?xml version="1.0" encoding="utf-8"?>
<a:theme xmlns:a="http://schemas.openxmlformats.org/drawingml/2006/main" name="Office Theme">
  <a:themeElements>
    <a:clrScheme name="Personnalisé 5">
      <a:dk1>
        <a:sysClr val="windowText" lastClr="000000"/>
      </a:dk1>
      <a:lt1>
        <a:sysClr val="window" lastClr="FFFFFF"/>
      </a:lt1>
      <a:dk2>
        <a:srgbClr val="44546A"/>
      </a:dk2>
      <a:lt2>
        <a:srgbClr val="E7E6E6"/>
      </a:lt2>
      <a:accent1>
        <a:srgbClr val="034A90"/>
      </a:accent1>
      <a:accent2>
        <a:srgbClr val="FF6600"/>
      </a:accent2>
      <a:accent3>
        <a:srgbClr val="85C0FB"/>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36994</TotalTime>
  <Words>4103</Words>
  <Application>Microsoft Office PowerPoint</Application>
  <PresentationFormat>Grand écran</PresentationFormat>
  <Paragraphs>477</Paragraphs>
  <Slides>47</Slides>
  <Notes>44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47</vt:i4>
      </vt:variant>
    </vt:vector>
  </HeadingPairs>
  <TitlesOfParts>
    <vt:vector size="54" baseType="lpstr">
      <vt:lpstr>Arial</vt:lpstr>
      <vt:lpstr>Calibri</vt:lpstr>
      <vt:lpstr>Calibri </vt:lpstr>
      <vt:lpstr>Calibri Light</vt:lpstr>
      <vt:lpstr>Symbol</vt:lpstr>
      <vt:lpstr>Wingdings</vt:lpstr>
      <vt:lpstr>Office Theme</vt:lpstr>
      <vt:lpstr>Le moral des responsables associatifs Situation au printemps 2026 et perspectives pour la rentrée d’automne</vt:lpstr>
      <vt:lpstr>Le baromètre en quelques mots</vt:lpstr>
      <vt:lpstr>Sommaire</vt:lpstr>
      <vt:lpstr>Présentation PowerPoint</vt:lpstr>
      <vt:lpstr>Évolution du moral des dirigeants</vt:lpstr>
      <vt:lpstr>Au-delà des chiffres</vt:lpstr>
      <vt:lpstr>Présentation PowerPoint</vt:lpstr>
      <vt:lpstr>La situation générale</vt:lpstr>
      <vt:lpstr>Le bénévolat</vt:lpstr>
      <vt:lpstr>La situation financière</vt:lpstr>
      <vt:lpstr>Les employeurs sous forte contrainte</vt:lpstr>
      <vt:lpstr>Trois constats</vt:lpstr>
      <vt:lpstr>Présentation PowerPoint</vt:lpstr>
      <vt:lpstr>Projection sur les mois à venir</vt:lpstr>
      <vt:lpstr>Les projets pour demain</vt:lpstr>
      <vt:lpstr>Des lendemains plus incertains</vt:lpstr>
      <vt:lpstr>Des ajustements en perspective</vt:lpstr>
      <vt:lpstr>Témoignages</vt:lpstr>
      <vt:lpstr>Des employeurs plus inquiets qu'en 2025</vt:lpstr>
      <vt:lpstr>Témoignages</vt:lpstr>
      <vt:lpstr>Présentation PowerPoint</vt:lpstr>
      <vt:lpstr>Employeurs ou non : des réalités différentes</vt:lpstr>
      <vt:lpstr>Deux constats</vt:lpstr>
      <vt:lpstr>Témoignages</vt:lpstr>
      <vt:lpstr>Présentation PowerPoint</vt:lpstr>
      <vt:lpstr>Situation générale selon les secteurs</vt:lpstr>
      <vt:lpstr>Finances et bénévolat selon les secteurs</vt:lpstr>
      <vt:lpstr>Inquiétudes sur le bénévolat</vt:lpstr>
      <vt:lpstr>Finances et politiques publiques</vt:lpstr>
      <vt:lpstr>Relations avec les pouvoirs publics</vt:lpstr>
      <vt:lpstr>Présentation PowerPoint</vt:lpstr>
      <vt:lpstr>Situation générale selon la taille</vt:lpstr>
      <vt:lpstr>Finances et bénévolat selon la taille</vt:lpstr>
      <vt:lpstr>Inquiétudes sur le bénévolat</vt:lpstr>
      <vt:lpstr>Finances et politiques publiques</vt:lpstr>
      <vt:lpstr>Relations avec les pouvoirs publics</vt:lpstr>
      <vt:lpstr>Présentation PowerPoint</vt:lpstr>
      <vt:lpstr>Repérer les plus fragilisées</vt:lpstr>
      <vt:lpstr>Première urgence : les employeurs</vt:lpstr>
      <vt:lpstr>Le sport à l’abri de la tempête ?</vt:lpstr>
      <vt:lpstr>Les territoires fragiles en première ligne</vt:lpstr>
      <vt:lpstr>Les jeunes associations plus vulnérables</vt:lpstr>
      <vt:lpstr>Présentation PowerPoint</vt:lpstr>
      <vt:lpstr>Précisions méthodologiques</vt:lpstr>
      <vt:lpstr>Comment se sont passés les derniers mois ? </vt:lpstr>
      <vt:lpstr>Comment voyez-vous les prochains mois, après l’été 2026 ? </vt:lpstr>
      <vt:lpstr>Recherches &amp; Solidarités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Cécile Bazin</dc:creator>
  <cp:lastModifiedBy>Cécile BAZIN</cp:lastModifiedBy>
  <cp:revision>1253</cp:revision>
  <dcterms:created xsi:type="dcterms:W3CDTF">2018-04-25T13:39:10Z</dcterms:created>
  <dcterms:modified xsi:type="dcterms:W3CDTF">2026-06-30T06:04:16Z</dcterms:modified>
</cp:coreProperties>
</file>